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theme/theme3.xml" ContentType="application/vnd.openxmlformats-officedocument.theme+xml"/>
  <Override PartName="/ppt/slideLayouts/slideLayout8.xml" ContentType="application/vnd.openxmlformats-officedocument.presentationml.slideLayout+xml"/>
  <Override PartName="/ppt/theme/theme4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.xml" ContentType="application/inkml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6" r:id="rId1"/>
    <p:sldMasterId id="2147483648" r:id="rId2"/>
    <p:sldMasterId id="2147483660" r:id="rId3"/>
    <p:sldMasterId id="2147483663" r:id="rId4"/>
    <p:sldMasterId id="2147483666" r:id="rId5"/>
  </p:sldMasterIdLst>
  <p:notesMasterIdLst>
    <p:notesMasterId r:id="rId20"/>
  </p:notesMasterIdLst>
  <p:handoutMasterIdLst>
    <p:handoutMasterId r:id="rId21"/>
  </p:handoutMasterIdLst>
  <p:sldIdLst>
    <p:sldId id="269" r:id="rId6"/>
    <p:sldId id="279" r:id="rId7"/>
    <p:sldId id="266" r:id="rId8"/>
    <p:sldId id="257" r:id="rId9"/>
    <p:sldId id="283" r:id="rId10"/>
    <p:sldId id="259" r:id="rId11"/>
    <p:sldId id="258" r:id="rId12"/>
    <p:sldId id="297" r:id="rId13"/>
    <p:sldId id="285" r:id="rId14"/>
    <p:sldId id="261" r:id="rId15"/>
    <p:sldId id="296" r:id="rId16"/>
    <p:sldId id="282" r:id="rId17"/>
    <p:sldId id="298" r:id="rId18"/>
    <p:sldId id="271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s1" initials="U" lastIdx="1" clrIdx="0">
    <p:extLst>
      <p:ext uri="{19B8F6BF-5375-455C-9EA6-DF929625EA0E}">
        <p15:presenceInfo xmlns:p15="http://schemas.microsoft.com/office/powerpoint/2012/main" userId="S::office365a@redflashgroup.com::29337bfe-bcdc-4963-a64e-ab88f009bbc4" providerId="AD"/>
      </p:ext>
    </p:extLst>
  </p:cmAuthor>
  <p:cmAuthor id="2" name="Erick Felsey" initials="EF" lastIdx="1" clrIdx="1">
    <p:extLst>
      <p:ext uri="{19B8F6BF-5375-455C-9EA6-DF929625EA0E}">
        <p15:presenceInfo xmlns:p15="http://schemas.microsoft.com/office/powerpoint/2012/main" userId="S::erick@elearningmind.com::92ba58ee-c2fc-42d9-9196-061e6b82511a" providerId="AD"/>
      </p:ext>
    </p:extLst>
  </p:cmAuthor>
  <p:cmAuthor id="3" name="Carsten Roensdorf" initials="CR" lastIdx="1" clrIdx="2">
    <p:extLst>
      <p:ext uri="{19B8F6BF-5375-455C-9EA6-DF929625EA0E}">
        <p15:presenceInfo xmlns:p15="http://schemas.microsoft.com/office/powerpoint/2012/main" userId="Carsten Roensdorf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060"/>
    <a:srgbClr val="092745"/>
    <a:srgbClr val="F2F2F2"/>
    <a:srgbClr val="D6DCE5"/>
    <a:srgbClr val="0A1F60"/>
    <a:srgbClr val="2ED0FF"/>
    <a:srgbClr val="6DD6EC"/>
    <a:srgbClr val="BEF7FA"/>
    <a:srgbClr val="A7F1FB"/>
    <a:srgbClr val="A6E7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266" autoAdjust="0"/>
    <p:restoredTop sz="95991" autoAdjust="0"/>
  </p:normalViewPr>
  <p:slideViewPr>
    <p:cSldViewPr snapToGrid="0" snapToObjects="1">
      <p:cViewPr varScale="1">
        <p:scale>
          <a:sx n="117" d="100"/>
          <a:sy n="117" d="100"/>
        </p:scale>
        <p:origin x="90" y="2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123" d="100"/>
          <a:sy n="123" d="100"/>
        </p:scale>
        <p:origin x="4974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presProps" Target="pres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3537F67-8843-42B4-9051-D6F4A61DD25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1E3B5AC-6035-4FCB-ACBF-BFFD34ED4E3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80AEA4-3F19-4F42-91AE-A93231ABB6AE}" type="datetimeFigureOut">
              <a:rPr lang="en-US" smtClean="0"/>
              <a:t>9/23/2021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A6D496-F68B-4433-9AEF-E7D73F3FD8B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48BF13-2098-43A7-AF3D-88038BED56C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B12071-85AE-4634-ADF4-671944ADD3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66219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08T22:16:39.40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4016 232,'-1'-2,"0"1,1-1,-1 1,0 0,0 0,0-1,0 1,0 0,0 0,0 0,-1 0,1 0,0 0,0 0,-1 0,1 1,-1-1,1 0,-1 1,1 0,-1-1,-1 0,-42-10,40 9,-112-20,62 13,2-2,-59-20,26-8,69 29,0 2,0 0,-1 1,-1 1,1 0,-34-5,-303 8,177 6,-337-3,371-12,19 0,-764 9,455 5,403 0,1 2,0 0,0 3,1 0,0 1,0 2,1 1,-42 23,65-30,0-1,1 1,-1-1,1 1,0 1,0-1,0 0,0 1,1 0,0 0,0 0,0 0,1 0,0 1,0-1,0 1,-2 11,-1 11,1-1,-1 39,5-63,-3 531,6-269,-19 75,13-302,1 0,2-1,2 1,1-1,16 75,-6-29,-4 2,-4-1,-4 1,-10 98,-13 31,-5 100,28-186,-4 64,0-160,-1-1,-1 0,-2 0,-10 31,-33 66,-21 70,38-87,-20 80,36-114,4-22,1 2,4-1,-2 62,10-31,3 1,29 169,-12-130,9 35,203 627,-215-729,-3 1,8 82,-2-5,9 112,-19-131,-1 224,-11-239,4-1,19 117,-6-119,27 129,24 86,-41-196,13 156,-14-83,37 192,-52-310,-6-43,2-1,0 1,12 34,26 64,68 184,-89-257,-18-42,2 0,0 0,1 0,0 0,1-1,1 0,19 24,-11-19,1 0,0-2,1 0,1-1,1-1,0 0,1-2,0-1,26 11,-10-11,-1 0,1-3,1-1,0-2,0-2,0-1,64-4,2-9,164-36,-80 7,285-20,52 56,-267 6,197-3,-442 0,0 2,1 0,-1 1,0 0,26 10,-13-4,-13-6,0-2,0 1,0-1,0-1,0-1,0 0,15-3,24-1,-16 4,0-2,-1-2,1-1,43-13,-45 9,26-9,1 2,74-9,-119 22,0-1,0 0,0-1,-1-1,0 0,0-1,20-15,-13 10,1 0,29-12,-16 15,0 0,44-4,-55 11,-1-1,0-2,0 0,-1-1,1-2,41-20,-55 21,0-1,-1 0,0-1,0 0,-1 0,-1-1,11-17,29-33,-18 26,-26 29,0 0,0 0,1 1,0 0,0 0,1 0,-1 0,1 1,0 0,0 0,1 0,-1 1,12-4,122-41,-97 31,0 3,1 1,46-8,-25 12,107-3,-151 12,1 1,-1 1,0 1,0 0,0 2,0 1,-1 0,0 2,22 10,-7 1,200 115,-211-117,-1 2,0 1,35 42,-12-14,-30-32,-1 0,0 1,14 24,-24-33,0 0,-1 0,-1 1,1 0,-1 0,-1 0,1 0,-2 0,1 0,0 13,-6 248,-18-144,15-95,5-24,0 0,0 0,-1 0,0-1,0 1,-1-1,0 1,0-1,0 0,-1-1,0 1,0-1,0 0,-1 0,1 0,-1-1,-8 5,-10 3,-1 0,0-1,-36 10,0 0,24-8,0-2,-1-1,0-2,0-1,-54 1,69-9,1 0,-1-2,0 0,1-1,0-2,0 0,-26-12,-148-78,100 46,24 18,-86-25,60 23,77 26,1-1,0-1,0 0,1-2,-33-27,-73-82,111 106,-18-19,-65-51,84 74,-1 2,0 0,0 1,-1 0,0 1,-1 0,1 2,-26-7,-29 1,45 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964895-6A18-451E-B7CB-0F11BB972913}" type="datetimeFigureOut">
              <a:rPr lang="en-US" smtClean="0"/>
              <a:t>9/23/2021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1BFD32-2F24-4FA9-B7DE-53D903241E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805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89ae5bab81_8_4:notes"/>
          <p:cNvSpPr txBox="1">
            <a:spLocks noGrp="1"/>
          </p:cNvSpPr>
          <p:nvPr>
            <p:ph type="body" idx="1"/>
          </p:nvPr>
        </p:nvSpPr>
        <p:spPr>
          <a:xfrm>
            <a:off x="920750" y="4379913"/>
            <a:ext cx="5062500" cy="414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125" tIns="46050" rIns="92125" bIns="460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rPr lang="en-US"/>
              <a:t>From this we derive the idea of poses, and the chained reference systems to relate between the geographical, Earth-based system and individual objects and their histories of locations and orientations</a:t>
            </a:r>
            <a:endParaRPr/>
          </a:p>
        </p:txBody>
      </p:sp>
      <p:sp>
        <p:nvSpPr>
          <p:cNvPr id="167" name="Google Shape;167;g89ae5bab81_8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79413" y="692150"/>
            <a:ext cx="6146800" cy="3457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28:notes"/>
          <p:cNvSpPr txBox="1">
            <a:spLocks noGrp="1"/>
          </p:cNvSpPr>
          <p:nvPr>
            <p:ph type="body" idx="1"/>
          </p:nvPr>
        </p:nvSpPr>
        <p:spPr>
          <a:xfrm>
            <a:off x="920750" y="4379913"/>
            <a:ext cx="5062538" cy="4148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125" tIns="46050" rIns="92125" bIns="460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79" name="Google Shape;479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79413" y="692150"/>
            <a:ext cx="6146800" cy="3457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149934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28:notes"/>
          <p:cNvSpPr txBox="1">
            <a:spLocks noGrp="1"/>
          </p:cNvSpPr>
          <p:nvPr>
            <p:ph type="body" idx="1"/>
          </p:nvPr>
        </p:nvSpPr>
        <p:spPr>
          <a:xfrm>
            <a:off x="920750" y="4379913"/>
            <a:ext cx="5062538" cy="4148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125" tIns="46050" rIns="92125" bIns="460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79" name="Google Shape;479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79413" y="692150"/>
            <a:ext cx="6146800" cy="3457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6726396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If you have any questions, do not hesitate to reach out to OGC or schedule a follow-up. We’re working constantly to change the landscape of location information and want to help your organization get where it needs to go.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1BFD32-2F24-4FA9-B7DE-53D903241EC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2374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www.linkedin.com/company/open-geospatial-consortium" TargetMode="External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17.png"/><Relationship Id="rId4" Type="http://schemas.openxmlformats.org/officeDocument/2006/relationships/hyperlink" Target="https://twitter.com/opengeospatial?ref_src=twsrc%5egoogle|twcamp%5eserp|twgr%5eauthor" TargetMode="Externa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www.linkedin.com/company/open-geospatial-consortium" TargetMode="External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17.png"/><Relationship Id="rId4" Type="http://schemas.openxmlformats.org/officeDocument/2006/relationships/hyperlink" Target="https://twitter.com/opengeospatial?ref_src=twsrc%5egoogle|twcamp%5eserp|twgr%5eauthor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052092-82D1-461F-807E-84F5B15DC5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26E5D17-F33D-4327-A7B8-A6331A0F7B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DA4D5ED7-4916-4EF5-9B14-DD6D0EE6D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261623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lose up of a sign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E57135AE-A9F7-49E4-A4C5-F848A82772D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1944" y="6109215"/>
            <a:ext cx="436507" cy="436507"/>
          </a:xfrm>
          <a:prstGeom prst="rect">
            <a:avLst/>
          </a:prstGeom>
        </p:spPr>
      </p:pic>
      <p:pic>
        <p:nvPicPr>
          <p:cNvPr id="10" name="Picture 9" descr="A picture containing shirt&#10;&#10;Description automatically generated">
            <a:hlinkClick r:id="rId4"/>
            <a:extLst>
              <a:ext uri="{FF2B5EF4-FFF2-40B4-BE49-F238E27FC236}">
                <a16:creationId xmlns:a16="http://schemas.microsoft.com/office/drawing/2014/main" id="{029A5884-52CE-4BD4-B4CC-F852684E8D1E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475716" y="6022887"/>
            <a:ext cx="598016" cy="598016"/>
          </a:xfrm>
          <a:prstGeom prst="rect">
            <a:avLst/>
          </a:prstGeom>
        </p:spPr>
      </p:pic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E9382FF6-9475-4B95-8754-697DEAD1AE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6648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9FAF647A-F430-493F-8C59-3B86061838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7" y="1162838"/>
            <a:ext cx="10515600" cy="4351338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Aft>
                <a:spcPts val="600"/>
              </a:spcAft>
              <a:defRPr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spcAft>
                <a:spcPts val="600"/>
              </a:spcAft>
              <a:defRPr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Aft>
                <a:spcPts val="600"/>
              </a:spcAft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1BA26529-85C0-4F43-A661-C246EECB06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3F4EB3E8-5FEC-4C3E-A5D3-50A8AFCC3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982293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346320-0324-4809-B373-A030DCF95F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169129"/>
            <a:ext cx="5181600" cy="4351338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/>
            </a:lvl2pPr>
            <a:lvl3pPr>
              <a:lnSpc>
                <a:spcPct val="100000"/>
              </a:lnSpc>
              <a:spcAft>
                <a:spcPts val="600"/>
              </a:spcAft>
              <a:defRPr/>
            </a:lvl3pPr>
            <a:lvl4pPr>
              <a:lnSpc>
                <a:spcPct val="100000"/>
              </a:lnSpc>
              <a:spcAft>
                <a:spcPts val="600"/>
              </a:spcAft>
              <a:defRPr/>
            </a:lvl4pPr>
            <a:lvl5pPr>
              <a:lnSpc>
                <a:spcPct val="100000"/>
              </a:lnSpc>
              <a:spcAft>
                <a:spcPts val="6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361D4E-334B-43FF-8C44-6087A89974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169129"/>
            <a:ext cx="5181600" cy="4351338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/>
            </a:lvl2pPr>
            <a:lvl3pPr>
              <a:lnSpc>
                <a:spcPct val="100000"/>
              </a:lnSpc>
              <a:spcAft>
                <a:spcPts val="600"/>
              </a:spcAft>
              <a:defRPr/>
            </a:lvl3pPr>
            <a:lvl4pPr>
              <a:lnSpc>
                <a:spcPct val="100000"/>
              </a:lnSpc>
              <a:spcAft>
                <a:spcPts val="600"/>
              </a:spcAft>
              <a:defRPr/>
            </a:lvl4pPr>
            <a:lvl5pPr>
              <a:lnSpc>
                <a:spcPct val="100000"/>
              </a:lnSpc>
              <a:spcAft>
                <a:spcPts val="6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766660E1-DC61-49B7-B1BF-758191AD81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B8CEC819-3D8B-4945-9089-704318659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808509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928C676-7022-455C-BC96-C417EAD0C1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325950" y="1169129"/>
            <a:ext cx="5510750" cy="43513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2FC6BE87-7DC1-4304-9721-F91A29FAEA3F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838200" y="1169129"/>
            <a:ext cx="5181600" cy="4351338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/>
            </a:lvl2pPr>
            <a:lvl3pPr>
              <a:lnSpc>
                <a:spcPct val="100000"/>
              </a:lnSpc>
              <a:spcAft>
                <a:spcPts val="600"/>
              </a:spcAft>
              <a:defRPr/>
            </a:lvl3pPr>
            <a:lvl4pPr>
              <a:lnSpc>
                <a:spcPct val="100000"/>
              </a:lnSpc>
              <a:spcAft>
                <a:spcPts val="600"/>
              </a:spcAft>
              <a:defRPr/>
            </a:lvl4pPr>
            <a:lvl5pPr>
              <a:lnSpc>
                <a:spcPct val="100000"/>
              </a:lnSpc>
              <a:spcAft>
                <a:spcPts val="6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31033C92-6E24-468B-B940-53DC3CAD36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41B954B2-D76F-441F-9CC1-B9786CEA27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33907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21E9B1-5ED8-483C-873E-B3627E56A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4F3B9A-C173-43F5-8D80-8DDB5D1D90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35859A-B17C-4239-A73A-70E611DD11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2BD30F-1118-423A-BB95-EFAA1C63692D}" type="datetimeFigureOut">
              <a:rPr lang="en-US" smtClean="0"/>
              <a:t>9/23/2021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2FB09A-8100-4EB9-AEC7-3DFC4FE4BD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F97439-654D-4379-8DE5-57CC88449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FB035-EC42-4A63-AB3B-154AEC0DAC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5868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28795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0F54E6A5-FBEC-4C3A-B47B-6D153CDEBD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84801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6E12AB-4740-48C7-A306-8BC65841AA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46156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close up of a sign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8EB54FDB-76A2-4243-86B5-611386F46E7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1944" y="6109215"/>
            <a:ext cx="436507" cy="436507"/>
          </a:xfrm>
          <a:prstGeom prst="rect">
            <a:avLst/>
          </a:prstGeom>
        </p:spPr>
      </p:pic>
      <p:pic>
        <p:nvPicPr>
          <p:cNvPr id="13" name="Picture 12" descr="A picture containing shirt&#10;&#10;Description automatically generated">
            <a:hlinkClick r:id="rId4"/>
            <a:extLst>
              <a:ext uri="{FF2B5EF4-FFF2-40B4-BE49-F238E27FC236}">
                <a16:creationId xmlns:a16="http://schemas.microsoft.com/office/drawing/2014/main" id="{A76BF76E-0419-4D4C-A49E-9895A6B54618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475716" y="6022887"/>
            <a:ext cx="598016" cy="598016"/>
          </a:xfrm>
          <a:prstGeom prst="rect">
            <a:avLst/>
          </a:prstGeom>
        </p:spPr>
      </p:pic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D563F8E6-7209-4995-BB0C-79F5A590DB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08411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3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4.jpeg"/><Relationship Id="rId7" Type="http://schemas.openxmlformats.org/officeDocument/2006/relationships/image" Target="../media/image8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3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0.jpeg"/><Relationship Id="rId7" Type="http://schemas.openxmlformats.org/officeDocument/2006/relationships/image" Target="../media/image13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heme" Target="../theme/theme5.xml"/><Relationship Id="rId7" Type="http://schemas.openxmlformats.org/officeDocument/2006/relationships/image" Target="../media/image15.png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4.png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BAAD1DE8-F1F5-4FAF-963B-2A354EA7A4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46" t="18712" r="1153" b="74465"/>
          <a:stretch/>
        </p:blipFill>
        <p:spPr>
          <a:xfrm>
            <a:off x="0" y="833"/>
            <a:ext cx="12192000" cy="951172"/>
          </a:xfrm>
          <a:prstGeom prst="rect">
            <a:avLst/>
          </a:prstGeom>
        </p:spPr>
      </p:pic>
      <p:pic>
        <p:nvPicPr>
          <p:cNvPr id="13" name="Picture 12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8652D866-B14F-454C-BDF6-5545A022FB29}"/>
              </a:ext>
            </a:extLst>
          </p:cNvPr>
          <p:cNvPicPr>
            <a:picLocks/>
          </p:cNvPicPr>
          <p:nvPr userDrawn="1"/>
        </p:nvPicPr>
        <p:blipFill rotWithShape="1">
          <a:blip r:embed="rId8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350DF1-7CB9-4ADA-A6E3-3CDCA86EF5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4107" y="116283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8AD972-4108-434B-AA8C-8EFF7EECE85D}"/>
              </a:ext>
            </a:extLst>
          </p:cNvPr>
          <p:cNvSpPr txBox="1"/>
          <p:nvPr userDrawn="1"/>
        </p:nvSpPr>
        <p:spPr>
          <a:xfrm>
            <a:off x="10575181" y="31837"/>
            <a:ext cx="14294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5197B7C-A314-4779-BD55-2FC2CEB16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C634C5-3617-497F-B2D8-90501346CE33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98B25B4-87D2-40A8-8FCE-9DC7E68F0B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45953386-97ED-4C4D-B208-AB8727D6635F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2606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12" r:id="rId2"/>
    <p:sldLayoutId id="2147483710" r:id="rId3"/>
    <p:sldLayoutId id="2147483715" r:id="rId4"/>
    <p:sldLayoutId id="2147483716" r:id="rId5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bg1">
              <a:lumMod val="95000"/>
            </a:schemeClr>
          </a:solidFill>
          <a:latin typeface="Lato" panose="020F0502020204030203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spcAft>
          <a:spcPts val="600"/>
        </a:spcAft>
        <a:buFont typeface="Arial" panose="020B0604020202020204" pitchFamily="34" charset="0"/>
        <a:buChar char="•"/>
        <a:defRPr sz="2800" kern="1200">
          <a:solidFill>
            <a:srgbClr val="092745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BF567DE2-1201-4602-845D-5E4183EB3E09}"/>
              </a:ext>
            </a:extLst>
          </p:cNvPr>
          <p:cNvSpPr/>
          <p:nvPr userDrawn="1"/>
        </p:nvSpPr>
        <p:spPr>
          <a:xfrm>
            <a:off x="0" y="0"/>
            <a:ext cx="6370710" cy="649725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 descr="A picture containing person, man, using, water&#10;&#10;Description automatically generated">
            <a:extLst>
              <a:ext uri="{FF2B5EF4-FFF2-40B4-BE49-F238E27FC236}">
                <a16:creationId xmlns:a16="http://schemas.microsoft.com/office/drawing/2014/main" id="{79F6AB73-CACD-420F-94FF-329572A0376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507" b="800"/>
          <a:stretch/>
        </p:blipFill>
        <p:spPr>
          <a:xfrm flipH="1">
            <a:off x="6370710" y="0"/>
            <a:ext cx="5821290" cy="6497258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DCD55CC2-ECB2-4C8C-AAE9-6DA13C3C1667}"/>
              </a:ext>
            </a:extLst>
          </p:cNvPr>
          <p:cNvSpPr txBox="1"/>
          <p:nvPr userDrawn="1"/>
        </p:nvSpPr>
        <p:spPr>
          <a:xfrm>
            <a:off x="1290937" y="4502457"/>
            <a:ext cx="2062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b="1" u="sng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F</a:t>
            </a:r>
            <a:r>
              <a:rPr lang="en-CA" sz="18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indable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16B235F-86D9-4CA4-A3A8-F1D9D5E31F50}"/>
              </a:ext>
            </a:extLst>
          </p:cNvPr>
          <p:cNvSpPr txBox="1"/>
          <p:nvPr userDrawn="1"/>
        </p:nvSpPr>
        <p:spPr>
          <a:xfrm>
            <a:off x="9836205" y="5657802"/>
            <a:ext cx="18971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sp>
        <p:nvSpPr>
          <p:cNvPr id="38" name="Google Shape;118;p19">
            <a:extLst>
              <a:ext uri="{FF2B5EF4-FFF2-40B4-BE49-F238E27FC236}">
                <a16:creationId xmlns:a16="http://schemas.microsoft.com/office/drawing/2014/main" id="{638F4D43-BD4D-41AF-B951-05D3354CD8D8}"/>
              </a:ext>
            </a:extLst>
          </p:cNvPr>
          <p:cNvSpPr/>
          <p:nvPr userDrawn="1"/>
        </p:nvSpPr>
        <p:spPr>
          <a:xfrm>
            <a:off x="625867" y="4453345"/>
            <a:ext cx="535290" cy="53529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Google Shape;119;p19">
            <a:extLst>
              <a:ext uri="{FF2B5EF4-FFF2-40B4-BE49-F238E27FC236}">
                <a16:creationId xmlns:a16="http://schemas.microsoft.com/office/drawing/2014/main" id="{C9E8958B-3720-421F-BE83-BD36693B81B1}"/>
              </a:ext>
            </a:extLst>
          </p:cNvPr>
          <p:cNvSpPr/>
          <p:nvPr userDrawn="1"/>
        </p:nvSpPr>
        <p:spPr>
          <a:xfrm>
            <a:off x="3089907" y="4465878"/>
            <a:ext cx="535290" cy="53529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Google Shape;120;p19">
            <a:extLst>
              <a:ext uri="{FF2B5EF4-FFF2-40B4-BE49-F238E27FC236}">
                <a16:creationId xmlns:a16="http://schemas.microsoft.com/office/drawing/2014/main" id="{EB6376F3-3CAD-4103-8C58-5BFB967035C3}"/>
              </a:ext>
            </a:extLst>
          </p:cNvPr>
          <p:cNvSpPr/>
          <p:nvPr userDrawn="1"/>
        </p:nvSpPr>
        <p:spPr>
          <a:xfrm>
            <a:off x="618171" y="5220332"/>
            <a:ext cx="535290" cy="53529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Google Shape;121;p19">
            <a:extLst>
              <a:ext uri="{FF2B5EF4-FFF2-40B4-BE49-F238E27FC236}">
                <a16:creationId xmlns:a16="http://schemas.microsoft.com/office/drawing/2014/main" id="{355FA745-80DE-47BC-BBAB-FD75AA5511A6}"/>
              </a:ext>
            </a:extLst>
          </p:cNvPr>
          <p:cNvSpPr/>
          <p:nvPr userDrawn="1"/>
        </p:nvSpPr>
        <p:spPr>
          <a:xfrm>
            <a:off x="3108605" y="5222629"/>
            <a:ext cx="535290" cy="53529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2" name="Google Shape;127;p19" descr="A picture containing drawing, light, clock&#10;&#10;Description automatically generated">
            <a:extLst>
              <a:ext uri="{FF2B5EF4-FFF2-40B4-BE49-F238E27FC236}">
                <a16:creationId xmlns:a16="http://schemas.microsoft.com/office/drawing/2014/main" id="{678C7BC9-B6AA-4F18-ABEA-AE4DA001F542}"/>
              </a:ext>
            </a:extLst>
          </p:cNvPr>
          <p:cNvPicPr preferRelativeResize="0"/>
          <p:nvPr userDrawn="1"/>
        </p:nvPicPr>
        <p:blipFill rotWithShape="1">
          <a:blip r:embed="rId4">
            <a:alphaModFix/>
          </a:blip>
          <a:srcRect/>
          <a:stretch/>
        </p:blipFill>
        <p:spPr>
          <a:xfrm>
            <a:off x="3114267" y="4456346"/>
            <a:ext cx="532289" cy="53228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124;p19" descr="A close up of a logo&#10;&#10;Description automatically generated">
            <a:extLst>
              <a:ext uri="{FF2B5EF4-FFF2-40B4-BE49-F238E27FC236}">
                <a16:creationId xmlns:a16="http://schemas.microsoft.com/office/drawing/2014/main" id="{52D1C18E-6B7A-4CD6-B819-59FEC83D66AF}"/>
              </a:ext>
            </a:extLst>
          </p:cNvPr>
          <p:cNvPicPr preferRelativeResize="0"/>
          <p:nvPr userDrawn="1"/>
        </p:nvPicPr>
        <p:blipFill rotWithShape="1">
          <a:blip r:embed="rId5">
            <a:alphaModFix/>
          </a:blip>
          <a:srcRect/>
          <a:stretch/>
        </p:blipFill>
        <p:spPr>
          <a:xfrm>
            <a:off x="660536" y="4494683"/>
            <a:ext cx="465951" cy="465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125;p19" descr="A close up of a logo&#10;&#10;Description automatically generated">
            <a:extLst>
              <a:ext uri="{FF2B5EF4-FFF2-40B4-BE49-F238E27FC236}">
                <a16:creationId xmlns:a16="http://schemas.microsoft.com/office/drawing/2014/main" id="{13536215-45EB-4C98-8BC0-C9AEFB27DDCD}"/>
              </a:ext>
            </a:extLst>
          </p:cNvPr>
          <p:cNvPicPr preferRelativeResize="0"/>
          <p:nvPr userDrawn="1"/>
        </p:nvPicPr>
        <p:blipFill rotWithShape="1">
          <a:blip r:embed="rId6">
            <a:alphaModFix/>
          </a:blip>
          <a:srcRect/>
          <a:stretch/>
        </p:blipFill>
        <p:spPr>
          <a:xfrm>
            <a:off x="584892" y="5178394"/>
            <a:ext cx="612940" cy="6129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126;p19" descr="A picture containing drawing&#10;&#10;Description automatically generated">
            <a:extLst>
              <a:ext uri="{FF2B5EF4-FFF2-40B4-BE49-F238E27FC236}">
                <a16:creationId xmlns:a16="http://schemas.microsoft.com/office/drawing/2014/main" id="{E8BC565F-DE29-4080-B712-23B93B737BF6}"/>
              </a:ext>
            </a:extLst>
          </p:cNvPr>
          <p:cNvPicPr preferRelativeResize="0"/>
          <p:nvPr userDrawn="1"/>
        </p:nvPicPr>
        <p:blipFill rotWithShape="1">
          <a:blip r:embed="rId7">
            <a:alphaModFix/>
          </a:blip>
          <a:srcRect/>
          <a:stretch/>
        </p:blipFill>
        <p:spPr>
          <a:xfrm>
            <a:off x="3065531" y="5202827"/>
            <a:ext cx="609600" cy="60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539FB623-817F-4F93-A288-978EC23E3A04}"/>
              </a:ext>
            </a:extLst>
          </p:cNvPr>
          <p:cNvSpPr txBox="1"/>
          <p:nvPr userDrawn="1"/>
        </p:nvSpPr>
        <p:spPr>
          <a:xfrm>
            <a:off x="3751637" y="4531453"/>
            <a:ext cx="2062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b="1" u="sng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A</a:t>
            </a:r>
            <a:r>
              <a:rPr lang="en-CA" sz="18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ccessible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DB2939A-F19C-4224-86A7-EF97F4D2E0E6}"/>
              </a:ext>
            </a:extLst>
          </p:cNvPr>
          <p:cNvSpPr txBox="1"/>
          <p:nvPr userDrawn="1"/>
        </p:nvSpPr>
        <p:spPr>
          <a:xfrm>
            <a:off x="1288611" y="5300198"/>
            <a:ext cx="2062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b="1" u="sng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I</a:t>
            </a:r>
            <a:r>
              <a:rPr lang="en-CA" sz="18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nteroperable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8327126-140B-4A3D-9476-05C34A3920A5}"/>
              </a:ext>
            </a:extLst>
          </p:cNvPr>
          <p:cNvSpPr txBox="1"/>
          <p:nvPr userDrawn="1"/>
        </p:nvSpPr>
        <p:spPr>
          <a:xfrm>
            <a:off x="3754625" y="5299592"/>
            <a:ext cx="2062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b="1" u="sng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R</a:t>
            </a:r>
            <a:r>
              <a:rPr lang="en-CA" sz="18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eusable</a:t>
            </a:r>
            <a:endParaRPr lang="en-US" sz="1800" dirty="0">
              <a:solidFill>
                <a:srgbClr val="002060"/>
              </a:solidFill>
              <a:latin typeface="Lato" panose="020F0502020204030203" pitchFamily="34" charset="0"/>
              <a:cs typeface="Arial" panose="020B0604020202020204" pitchFamily="34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21F7842-FB62-4D03-A267-0ECABCF803CE}"/>
              </a:ext>
            </a:extLst>
          </p:cNvPr>
          <p:cNvSpPr/>
          <p:nvPr userDrawn="1"/>
        </p:nvSpPr>
        <p:spPr>
          <a:xfrm>
            <a:off x="0" y="3068852"/>
            <a:ext cx="6370711" cy="7321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A72C414-D113-4B8F-88E8-4DE4B29A2295}"/>
              </a:ext>
            </a:extLst>
          </p:cNvPr>
          <p:cNvSpPr txBox="1"/>
          <p:nvPr userDrawn="1"/>
        </p:nvSpPr>
        <p:spPr>
          <a:xfrm>
            <a:off x="153004" y="3142719"/>
            <a:ext cx="60081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CA" b="1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The world’s leading and comprehensive </a:t>
            </a:r>
            <a:br>
              <a:rPr lang="en-CA" b="1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</a:br>
            <a:r>
              <a:rPr lang="en-CA" b="1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community of experts making location information:</a:t>
            </a:r>
            <a:endParaRPr lang="en-US" b="1" dirty="0">
              <a:solidFill>
                <a:srgbClr val="002060"/>
              </a:solidFill>
              <a:latin typeface="Lato" panose="020F0502020204030203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2345468-F921-49D3-A341-9DC9068F2906}"/>
              </a:ext>
            </a:extLst>
          </p:cNvPr>
          <p:cNvSpPr txBox="1"/>
          <p:nvPr userDrawn="1"/>
        </p:nvSpPr>
        <p:spPr>
          <a:xfrm>
            <a:off x="11560254" y="5795401"/>
            <a:ext cx="300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</a:t>
            </a:r>
            <a:endParaRPr lang="en-US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2" name="Picture 31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12533E42-C92B-4F9B-9039-39298932638B}"/>
              </a:ext>
            </a:extLst>
          </p:cNvPr>
          <p:cNvPicPr>
            <a:picLocks/>
          </p:cNvPicPr>
          <p:nvPr userDrawn="1"/>
        </p:nvPicPr>
        <p:blipFill rotWithShape="1">
          <a:blip r:embed="rId8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90B76AA4-6C64-4F1F-ADCB-CF84C5173688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35" name="Slide Number Placeholder 5">
            <a:extLst>
              <a:ext uri="{FF2B5EF4-FFF2-40B4-BE49-F238E27FC236}">
                <a16:creationId xmlns:a16="http://schemas.microsoft.com/office/drawing/2014/main" id="{28B69FD2-131B-4899-A007-3AA20C8DCC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6" name="Picture 35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EECBDD7C-B804-4A09-801E-60E613AF5867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CA4ED7CC-B2CC-4EDC-9BD3-54F30E099634}"/>
              </a:ext>
            </a:extLst>
          </p:cNvPr>
          <p:cNvSpPr/>
          <p:nvPr userDrawn="1"/>
        </p:nvSpPr>
        <p:spPr>
          <a:xfrm>
            <a:off x="584892" y="6551206"/>
            <a:ext cx="325754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en-US" altLang="en-US" sz="1000" b="0" dirty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rPr>
              <a:t>Copyright © 2020 Open Geospatial Consortium</a:t>
            </a:r>
          </a:p>
        </p:txBody>
      </p:sp>
    </p:spTree>
    <p:extLst>
      <p:ext uri="{BB962C8B-B14F-4D97-AF65-F5344CB8AC3E}">
        <p14:creationId xmlns:p14="http://schemas.microsoft.com/office/powerpoint/2010/main" val="40533194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85750" indent="-285750" algn="l" defTabSz="914400" rtl="0" eaLnBrk="1" latinLnBrk="0" hangingPunct="1">
        <a:lnSpc>
          <a:spcPct val="90000"/>
        </a:lnSpc>
        <a:spcBef>
          <a:spcPts val="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star, night, sky, rain&#10;&#10;Description automatically generated">
            <a:extLst>
              <a:ext uri="{FF2B5EF4-FFF2-40B4-BE49-F238E27FC236}">
                <a16:creationId xmlns:a16="http://schemas.microsoft.com/office/drawing/2014/main" id="{7B2C781C-F1D4-43C0-8B19-F550E83D952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8" y="-10012"/>
            <a:ext cx="5689757" cy="650507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9824283-A9D3-422D-9507-DB546AE54C2D}"/>
              </a:ext>
            </a:extLst>
          </p:cNvPr>
          <p:cNvSpPr/>
          <p:nvPr userDrawn="1"/>
        </p:nvSpPr>
        <p:spPr>
          <a:xfrm>
            <a:off x="5441795" y="-10014"/>
            <a:ext cx="6750205" cy="651241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60A24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51AAC2-6396-4424-BF19-D890A992B45C}"/>
              </a:ext>
            </a:extLst>
          </p:cNvPr>
          <p:cNvSpPr txBox="1"/>
          <p:nvPr userDrawn="1"/>
        </p:nvSpPr>
        <p:spPr>
          <a:xfrm>
            <a:off x="5724298" y="457198"/>
            <a:ext cx="5590447" cy="805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500"/>
              </a:lnSpc>
            </a:pPr>
            <a:r>
              <a:rPr lang="en-US" sz="60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What is OGC?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D50D0E-47C9-4289-9377-7039660FA830}"/>
              </a:ext>
            </a:extLst>
          </p:cNvPr>
          <p:cNvSpPr txBox="1"/>
          <p:nvPr userDrawn="1"/>
        </p:nvSpPr>
        <p:spPr>
          <a:xfrm>
            <a:off x="5869260" y="1548523"/>
            <a:ext cx="578376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0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Global consortium </a:t>
            </a:r>
            <a:r>
              <a:rPr lang="en-US" sz="20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representing over 500 industry, government, research and academic member organizations: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C78EA83-B972-44E2-8502-877E21BD0A4E}"/>
              </a:ext>
            </a:extLst>
          </p:cNvPr>
          <p:cNvCxnSpPr>
            <a:cxnSpLocks/>
          </p:cNvCxnSpPr>
          <p:nvPr userDrawn="1"/>
        </p:nvCxnSpPr>
        <p:spPr>
          <a:xfrm>
            <a:off x="5952197" y="1185765"/>
            <a:ext cx="1385228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15738DE-268C-49A1-9F15-630125AB7E22}"/>
              </a:ext>
            </a:extLst>
          </p:cNvPr>
          <p:cNvSpPr txBox="1"/>
          <p:nvPr userDrawn="1"/>
        </p:nvSpPr>
        <p:spPr>
          <a:xfrm>
            <a:off x="2682362" y="709053"/>
            <a:ext cx="14230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Global Communities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E36D778-491D-4733-BD13-4BC240378364}"/>
              </a:ext>
            </a:extLst>
          </p:cNvPr>
          <p:cNvSpPr txBox="1"/>
          <p:nvPr userDrawn="1"/>
        </p:nvSpPr>
        <p:spPr>
          <a:xfrm>
            <a:off x="5842419" y="2966634"/>
            <a:ext cx="634958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hub for thought leadership and innovation </a:t>
            </a: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b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 things related to location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AF216B-3971-4E4D-8083-2287E9E9CB78}"/>
              </a:ext>
            </a:extLst>
          </p:cNvPr>
          <p:cNvSpPr txBox="1"/>
          <p:nvPr userDrawn="1"/>
        </p:nvSpPr>
        <p:spPr>
          <a:xfrm>
            <a:off x="3281069" y="1759532"/>
            <a:ext cx="1518601" cy="52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Location Expertise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EBF33A-666B-47CD-9AD2-C722B6F61016}"/>
              </a:ext>
            </a:extLst>
          </p:cNvPr>
          <p:cNvSpPr txBox="1"/>
          <p:nvPr userDrawn="1"/>
        </p:nvSpPr>
        <p:spPr>
          <a:xfrm>
            <a:off x="3720640" y="2810002"/>
            <a:ext cx="16121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Thought Leadership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746BEC0-AED8-46D5-800D-23299C632733}"/>
              </a:ext>
            </a:extLst>
          </p:cNvPr>
          <p:cNvSpPr txBox="1"/>
          <p:nvPr userDrawn="1"/>
        </p:nvSpPr>
        <p:spPr>
          <a:xfrm>
            <a:off x="4137312" y="4910959"/>
            <a:ext cx="12255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Open Standards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87E5300-143A-47B9-A37C-143FDA06EDBF}"/>
              </a:ext>
            </a:extLst>
          </p:cNvPr>
          <p:cNvSpPr txBox="1"/>
          <p:nvPr userDrawn="1"/>
        </p:nvSpPr>
        <p:spPr>
          <a:xfrm>
            <a:off x="4051628" y="3860481"/>
            <a:ext cx="12146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Trusted Forum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7D05123-7DEC-45A2-BF48-CB4F45FCBFF9}"/>
              </a:ext>
            </a:extLst>
          </p:cNvPr>
          <p:cNvCxnSpPr>
            <a:cxnSpLocks/>
          </p:cNvCxnSpPr>
          <p:nvPr userDrawn="1"/>
        </p:nvCxnSpPr>
        <p:spPr>
          <a:xfrm>
            <a:off x="1719621" y="970663"/>
            <a:ext cx="938430" cy="0"/>
          </a:xfrm>
          <a:prstGeom prst="line">
            <a:avLst/>
          </a:prstGeom>
          <a:ln>
            <a:solidFill>
              <a:srgbClr val="6DD6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06FF68A-BE1D-4769-9DDE-1DD0718933EA}"/>
              </a:ext>
            </a:extLst>
          </p:cNvPr>
          <p:cNvCxnSpPr>
            <a:cxnSpLocks/>
          </p:cNvCxnSpPr>
          <p:nvPr userDrawn="1"/>
        </p:nvCxnSpPr>
        <p:spPr>
          <a:xfrm>
            <a:off x="2280060" y="2038472"/>
            <a:ext cx="991319" cy="0"/>
          </a:xfrm>
          <a:prstGeom prst="line">
            <a:avLst/>
          </a:prstGeom>
          <a:ln>
            <a:solidFill>
              <a:srgbClr val="BEF7F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FABBC1D-4520-465A-AAB6-25303685BDBD}"/>
              </a:ext>
            </a:extLst>
          </p:cNvPr>
          <p:cNvCxnSpPr>
            <a:cxnSpLocks/>
          </p:cNvCxnSpPr>
          <p:nvPr userDrawn="1"/>
        </p:nvCxnSpPr>
        <p:spPr>
          <a:xfrm>
            <a:off x="2570179" y="3075559"/>
            <a:ext cx="107959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07C087A-3B66-4E3A-B650-C8E8211A354D}"/>
              </a:ext>
            </a:extLst>
          </p:cNvPr>
          <p:cNvCxnSpPr/>
          <p:nvPr userDrawn="1"/>
        </p:nvCxnSpPr>
        <p:spPr>
          <a:xfrm>
            <a:off x="2668499" y="4099335"/>
            <a:ext cx="1373748" cy="0"/>
          </a:xfrm>
          <a:prstGeom prst="line">
            <a:avLst/>
          </a:prstGeom>
          <a:ln>
            <a:solidFill>
              <a:srgbClr val="A7F1F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70CFCE9-4062-4014-8F61-40F0062D1B54}"/>
              </a:ext>
            </a:extLst>
          </p:cNvPr>
          <p:cNvCxnSpPr>
            <a:cxnSpLocks/>
          </p:cNvCxnSpPr>
          <p:nvPr userDrawn="1"/>
        </p:nvCxnSpPr>
        <p:spPr>
          <a:xfrm>
            <a:off x="2991849" y="5175832"/>
            <a:ext cx="1114025" cy="0"/>
          </a:xfrm>
          <a:prstGeom prst="line">
            <a:avLst/>
          </a:prstGeom>
          <a:ln>
            <a:solidFill>
              <a:srgbClr val="A6E7F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CC4FB14-4BBB-495D-8986-A4A3E1053D8D}"/>
              </a:ext>
            </a:extLst>
          </p:cNvPr>
          <p:cNvSpPr txBox="1"/>
          <p:nvPr userDrawn="1"/>
        </p:nvSpPr>
        <p:spPr>
          <a:xfrm>
            <a:off x="5842419" y="4819117"/>
            <a:ext cx="634958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consensus-based open standards organization </a:t>
            </a: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location information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D8FC4B8-5E3F-4EBC-BA10-AAE0E300E381}"/>
              </a:ext>
            </a:extLst>
          </p:cNvPr>
          <p:cNvSpPr txBox="1"/>
          <p:nvPr userDrawn="1"/>
        </p:nvSpPr>
        <p:spPr>
          <a:xfrm>
            <a:off x="5842419" y="3892876"/>
            <a:ext cx="634958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neutral and trusted forum </a:t>
            </a: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b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tackling interoperability issues within and across communities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BC15780-4A67-4428-8E17-EC5E95832895}"/>
              </a:ext>
            </a:extLst>
          </p:cNvPr>
          <p:cNvSpPr txBox="1"/>
          <p:nvPr userDrawn="1"/>
        </p:nvSpPr>
        <p:spPr>
          <a:xfrm>
            <a:off x="662116" y="5265370"/>
            <a:ext cx="18971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pic>
        <p:nvPicPr>
          <p:cNvPr id="27" name="Picture 26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424DC046-7E24-4C41-9851-06E0B4DEDF8C}"/>
              </a:ext>
            </a:extLst>
          </p:cNvPr>
          <p:cNvPicPr>
            <a:picLocks/>
          </p:cNvPicPr>
          <p:nvPr userDrawn="1"/>
        </p:nvPicPr>
        <p:blipFill rotWithShape="1">
          <a:blip r:embed="rId4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77D29AD2-AF62-47EE-AEE9-224A0BB53668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30" name="Slide Number Placeholder 5">
            <a:extLst>
              <a:ext uri="{FF2B5EF4-FFF2-40B4-BE49-F238E27FC236}">
                <a16:creationId xmlns:a16="http://schemas.microsoft.com/office/drawing/2014/main" id="{ADD31773-BFA5-4F96-BD69-A4FA49334D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3" name="Picture 32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32F96E37-490A-4AE9-B5F8-3CC5C4722F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80A513AF-3F0E-4BF4-A409-0E6A02E99C50}"/>
              </a:ext>
            </a:extLst>
          </p:cNvPr>
          <p:cNvSpPr/>
          <p:nvPr userDrawn="1"/>
        </p:nvSpPr>
        <p:spPr>
          <a:xfrm>
            <a:off x="0" y="6560736"/>
            <a:ext cx="12191999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en-US" sz="1000" b="0" dirty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rPr>
              <a:t>Copyright © 2020 Open Geospatial Consortium</a:t>
            </a:r>
          </a:p>
        </p:txBody>
      </p:sp>
    </p:spTree>
    <p:extLst>
      <p:ext uri="{BB962C8B-B14F-4D97-AF65-F5344CB8AC3E}">
        <p14:creationId xmlns:p14="http://schemas.microsoft.com/office/powerpoint/2010/main" val="40593801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laptop, indoor, computer, person&#10;&#10;Description automatically generated">
            <a:extLst>
              <a:ext uri="{FF2B5EF4-FFF2-40B4-BE49-F238E27FC236}">
                <a16:creationId xmlns:a16="http://schemas.microsoft.com/office/drawing/2014/main" id="{B5445D77-1EFD-483D-A03A-EF38776DC6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0564"/>
          <a:stretch/>
        </p:blipFill>
        <p:spPr>
          <a:xfrm>
            <a:off x="0" y="7620"/>
            <a:ext cx="6763432" cy="648963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2465E5B-22B8-4E72-B835-DF9A4CFD14C9}"/>
              </a:ext>
            </a:extLst>
          </p:cNvPr>
          <p:cNvSpPr/>
          <p:nvPr userDrawn="1"/>
        </p:nvSpPr>
        <p:spPr>
          <a:xfrm>
            <a:off x="6297731" y="0"/>
            <a:ext cx="5902712" cy="649725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EB67D19A-99E1-4749-A4A8-10A9B5F7EA33}"/>
              </a:ext>
            </a:extLst>
          </p:cNvPr>
          <p:cNvPicPr>
            <a:picLocks/>
          </p:cNvPicPr>
          <p:nvPr userDrawn="1"/>
        </p:nvPicPr>
        <p:blipFill rotWithShape="1">
          <a:blip r:embed="rId4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04C919E-6033-44D8-A82E-BAC7C8B41DA4}"/>
              </a:ext>
            </a:extLst>
          </p:cNvPr>
          <p:cNvSpPr/>
          <p:nvPr userDrawn="1"/>
        </p:nvSpPr>
        <p:spPr>
          <a:xfrm>
            <a:off x="-2304" y="6430"/>
            <a:ext cx="6307631" cy="1957137"/>
          </a:xfrm>
          <a:prstGeom prst="rect">
            <a:avLst/>
          </a:prstGeom>
          <a:solidFill>
            <a:srgbClr val="060A24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2C3632-C874-4FE5-988C-668B6AA0FA2A}"/>
              </a:ext>
            </a:extLst>
          </p:cNvPr>
          <p:cNvSpPr/>
          <p:nvPr userDrawn="1"/>
        </p:nvSpPr>
        <p:spPr>
          <a:xfrm>
            <a:off x="6305328" y="7406"/>
            <a:ext cx="5902712" cy="1957137"/>
          </a:xfrm>
          <a:prstGeom prst="rect">
            <a:avLst/>
          </a:prstGeom>
          <a:solidFill>
            <a:srgbClr val="0927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3F7420-6F97-420E-AB6D-7DCC48B44A70}"/>
              </a:ext>
            </a:extLst>
          </p:cNvPr>
          <p:cNvSpPr txBox="1"/>
          <p:nvPr userDrawn="1"/>
        </p:nvSpPr>
        <p:spPr>
          <a:xfrm>
            <a:off x="6529135" y="383248"/>
            <a:ext cx="55051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defRPr/>
            </a:pPr>
            <a:r>
              <a:rPr lang="en-CA" dirty="0">
                <a:solidFill>
                  <a:schemeClr val="bg1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The world’s leading and comprehensive community of experts making location data more findable, accessible, interoperable and reusable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AA23890-AF8D-4846-8121-CDF7ADE81E24}"/>
              </a:ext>
            </a:extLst>
          </p:cNvPr>
          <p:cNvSpPr txBox="1"/>
          <p:nvPr userDrawn="1"/>
        </p:nvSpPr>
        <p:spPr>
          <a:xfrm>
            <a:off x="6935536" y="2226115"/>
            <a:ext cx="18457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Commercial</a:t>
            </a:r>
            <a:endParaRPr lang="en-US" sz="1600" b="1" dirty="0">
              <a:solidFill>
                <a:srgbClr val="002060"/>
              </a:solidFill>
              <a:latin typeface="Arial" panose="020B0604020202020204" pitchFamily="34" charset="0"/>
              <a:ea typeface="MS PGothic" charset="-128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CEC0237-CA9B-459A-9D1C-A8F9952C7102}"/>
              </a:ext>
            </a:extLst>
          </p:cNvPr>
          <p:cNvSpPr txBox="1"/>
          <p:nvPr userDrawn="1"/>
        </p:nvSpPr>
        <p:spPr>
          <a:xfrm>
            <a:off x="6935535" y="3552272"/>
            <a:ext cx="20629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Government</a:t>
            </a:r>
            <a:endParaRPr lang="en-US" sz="1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A75ED4-BB99-419E-8740-98414831B88D}"/>
              </a:ext>
            </a:extLst>
          </p:cNvPr>
          <p:cNvSpPr txBox="1"/>
          <p:nvPr userDrawn="1"/>
        </p:nvSpPr>
        <p:spPr>
          <a:xfrm>
            <a:off x="6935535" y="4887785"/>
            <a:ext cx="33203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Research &amp; Academia</a:t>
            </a:r>
            <a:endParaRPr lang="en-US" sz="1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9274F26-6D78-4CF2-88B7-6D78A1FC647C}"/>
              </a:ext>
            </a:extLst>
          </p:cNvPr>
          <p:cNvSpPr txBox="1"/>
          <p:nvPr userDrawn="1"/>
        </p:nvSpPr>
        <p:spPr>
          <a:xfrm>
            <a:off x="611977" y="383248"/>
            <a:ext cx="5165947" cy="12208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4400"/>
              </a:lnSpc>
            </a:pPr>
            <a:r>
              <a:rPr lang="en-US" sz="48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Who are our members?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6206074-9906-4596-A595-3DF70721DC35}"/>
              </a:ext>
            </a:extLst>
          </p:cNvPr>
          <p:cNvCxnSpPr>
            <a:cxnSpLocks/>
          </p:cNvCxnSpPr>
          <p:nvPr userDrawn="1"/>
        </p:nvCxnSpPr>
        <p:spPr>
          <a:xfrm flipV="1">
            <a:off x="5933937" y="433137"/>
            <a:ext cx="0" cy="1138874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94D96724-508B-4C86-852C-9348DD865620}"/>
              </a:ext>
            </a:extLst>
          </p:cNvPr>
          <p:cNvSpPr txBox="1"/>
          <p:nvPr userDrawn="1"/>
        </p:nvSpPr>
        <p:spPr>
          <a:xfrm>
            <a:off x="6935536" y="2553019"/>
            <a:ext cx="43039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Business Development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Competitive Technical Advantage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Global; Brand Exposure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Funding for Innovation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0C99D9C-DBAE-4B78-81E3-45BAAFA88CC2}"/>
              </a:ext>
            </a:extLst>
          </p:cNvPr>
          <p:cNvSpPr txBox="1"/>
          <p:nvPr userDrawn="1"/>
        </p:nvSpPr>
        <p:spPr>
          <a:xfrm>
            <a:off x="6935535" y="3872411"/>
            <a:ext cx="51173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Innovation and Market Support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Trusted Advice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International Partnerships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Operational Policy, Support, and Certification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1A093A5-D3EC-45CD-A5FA-8B94D9CD9390}"/>
              </a:ext>
            </a:extLst>
          </p:cNvPr>
          <p:cNvSpPr txBox="1"/>
          <p:nvPr userDrawn="1"/>
        </p:nvSpPr>
        <p:spPr>
          <a:xfrm>
            <a:off x="6935535" y="5196997"/>
            <a:ext cx="362614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Applied Research Partners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Funding for Innovation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International Collaboration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Citations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54EBF67-3402-4B27-B109-22EF82CBAB31}"/>
              </a:ext>
            </a:extLst>
          </p:cNvPr>
          <p:cNvSpPr txBox="1"/>
          <p:nvPr userDrawn="1"/>
        </p:nvSpPr>
        <p:spPr>
          <a:xfrm>
            <a:off x="10550013" y="1218068"/>
            <a:ext cx="14783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pic>
        <p:nvPicPr>
          <p:cNvPr id="25" name="Picture 24" descr="A close up of a sign&#10;&#10;Description automatically generated">
            <a:extLst>
              <a:ext uri="{FF2B5EF4-FFF2-40B4-BE49-F238E27FC236}">
                <a16:creationId xmlns:a16="http://schemas.microsoft.com/office/drawing/2014/main" id="{09B4A003-567F-484E-B389-DD6F5934C67F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178552" y="2135917"/>
            <a:ext cx="450880" cy="450880"/>
          </a:xfrm>
          <a:prstGeom prst="rect">
            <a:avLst/>
          </a:prstGeom>
        </p:spPr>
      </p:pic>
      <p:pic>
        <p:nvPicPr>
          <p:cNvPr id="26" name="Picture 25" descr="A close up of a sign&#10;&#10;Description automatically generated">
            <a:extLst>
              <a:ext uri="{FF2B5EF4-FFF2-40B4-BE49-F238E27FC236}">
                <a16:creationId xmlns:a16="http://schemas.microsoft.com/office/drawing/2014/main" id="{D98627A3-9CDA-4281-8D00-48A0905A5D02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191252" y="3423022"/>
            <a:ext cx="539998" cy="539998"/>
          </a:xfrm>
          <a:prstGeom prst="rect">
            <a:avLst/>
          </a:prstGeom>
        </p:spPr>
      </p:pic>
      <p:pic>
        <p:nvPicPr>
          <p:cNvPr id="27" name="Picture 26" descr="A picture containing clock&#10;&#10;Description automatically generated">
            <a:extLst>
              <a:ext uri="{FF2B5EF4-FFF2-40B4-BE49-F238E27FC236}">
                <a16:creationId xmlns:a16="http://schemas.microsoft.com/office/drawing/2014/main" id="{E07B5C55-17C4-42B7-9E39-100E77B94CA1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9175750" y="4855060"/>
            <a:ext cx="393700" cy="3937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73D0596D-FDD8-4353-A183-BBC22A1D96E7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18D1E095-E24B-4EAC-95AF-53F0C77588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4" name="Picture 33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9161A6E4-E812-4AB0-80D6-1D2E4164543A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4132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54190970-6525-44D3-9AE8-4614745807E8}"/>
              </a:ext>
            </a:extLst>
          </p:cNvPr>
          <p:cNvSpPr/>
          <p:nvPr userDrawn="1"/>
        </p:nvSpPr>
        <p:spPr>
          <a:xfrm>
            <a:off x="0" y="6147896"/>
            <a:ext cx="12192000" cy="4291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F66AB522-982A-4FA7-ACDF-5358F4032C6C}"/>
              </a:ext>
            </a:extLst>
          </p:cNvPr>
          <p:cNvPicPr>
            <a:picLocks/>
          </p:cNvPicPr>
          <p:nvPr userDrawn="1"/>
        </p:nvPicPr>
        <p:blipFill rotWithShape="1">
          <a:blip r:embed="rId4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pic>
        <p:nvPicPr>
          <p:cNvPr id="7" name="Picture 6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CED46392-1508-4C8D-9D6E-3A41BFC61FA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46" t="6695" r="-446" b="3716"/>
          <a:stretch/>
        </p:blipFill>
        <p:spPr>
          <a:xfrm>
            <a:off x="0" y="0"/>
            <a:ext cx="6096000" cy="61478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3F17066-E003-4E0F-B44B-7583D77BC76E}"/>
              </a:ext>
            </a:extLst>
          </p:cNvPr>
          <p:cNvSpPr txBox="1"/>
          <p:nvPr userDrawn="1"/>
        </p:nvSpPr>
        <p:spPr>
          <a:xfrm>
            <a:off x="6282388" y="290354"/>
            <a:ext cx="4259765" cy="797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500"/>
              </a:lnSpc>
            </a:pPr>
            <a:r>
              <a:rPr lang="en-US" sz="48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Thank You!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A8F0087-078C-4D1E-A87E-2D4DB1EF4F3E}"/>
              </a:ext>
            </a:extLst>
          </p:cNvPr>
          <p:cNvCxnSpPr>
            <a:cxnSpLocks/>
          </p:cNvCxnSpPr>
          <p:nvPr userDrawn="1"/>
        </p:nvCxnSpPr>
        <p:spPr>
          <a:xfrm flipH="1">
            <a:off x="6403539" y="1063993"/>
            <a:ext cx="1227951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920684B-B77A-4314-88F0-E06F6049CE6A}"/>
              </a:ext>
            </a:extLst>
          </p:cNvPr>
          <p:cNvSpPr txBox="1"/>
          <p:nvPr userDrawn="1"/>
        </p:nvSpPr>
        <p:spPr>
          <a:xfrm>
            <a:off x="171519" y="184151"/>
            <a:ext cx="17915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pic>
        <p:nvPicPr>
          <p:cNvPr id="18" name="Picture 17" descr="A picture containing drawing&#10;&#10;Description automatically generated">
            <a:extLst>
              <a:ext uri="{FF2B5EF4-FFF2-40B4-BE49-F238E27FC236}">
                <a16:creationId xmlns:a16="http://schemas.microsoft.com/office/drawing/2014/main" id="{1C20CE82-746C-42D6-A03A-EA776CC1FB46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1704" y="3096747"/>
            <a:ext cx="439378" cy="439378"/>
          </a:xfrm>
          <a:prstGeom prst="rect">
            <a:avLst/>
          </a:prstGeom>
        </p:spPr>
      </p:pic>
      <p:pic>
        <p:nvPicPr>
          <p:cNvPr id="19" name="Picture 18" descr="A picture containing light, drawing&#10;&#10;Description automatically generated">
            <a:extLst>
              <a:ext uri="{FF2B5EF4-FFF2-40B4-BE49-F238E27FC236}">
                <a16:creationId xmlns:a16="http://schemas.microsoft.com/office/drawing/2014/main" id="{55F7A46D-C012-4930-9CC3-4FE49C3FFE99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1705" y="4374326"/>
            <a:ext cx="394259" cy="39425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13D5327-B18B-4464-8A47-5205408F1ABD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B3DA7BAE-9FA0-459E-9E5B-50E1679ADF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4" name="Picture 23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20A3F6FC-0327-45A8-AAC3-6D612851F9F8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8463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opengeospatial/GeoPose/tree/main/Implementations/SolarPose%20Service" TargetMode="External"/><Relationship Id="rId3" Type="http://schemas.openxmlformats.org/officeDocument/2006/relationships/hyperlink" Target="https://github.com/opengeospatial/GeoPose/tree/main/standard/standard/Instances" TargetMode="External"/><Relationship Id="rId7" Type="http://schemas.openxmlformats.org/officeDocument/2006/relationships/hyperlink" Target="https://service.geopose.io/solar/solarpose/ypr?longitude=-121.0&amp;latitude=47.8&amp;height=10" TargetMode="External"/><Relationship Id="rId2" Type="http://schemas.openxmlformats.org/officeDocument/2006/relationships/hyperlink" Target="https://service.geopose.io/geopose/1.0/demo/index.html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github.com/opengeospatial/GeoPoseSandbox/tree/development" TargetMode="External"/><Relationship Id="rId5" Type="http://schemas.openxmlformats.org/officeDocument/2006/relationships/hyperlink" Target="https://github.com/opengeospatial/GeoPose/blob/main/Data/Examples/Images/README.adoc" TargetMode="External"/><Relationship Id="rId4" Type="http://schemas.openxmlformats.org/officeDocument/2006/relationships/hyperlink" Target="https://data.ogc.org/geopose-swg/Data/Examples/GNWind/tiles/20210723T0100/11/388/802.png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.jpg"/><Relationship Id="rId5" Type="http://schemas.openxmlformats.org/officeDocument/2006/relationships/image" Target="../media/image21.png"/><Relationship Id="rId4" Type="http://schemas.openxmlformats.org/officeDocument/2006/relationships/customXml" Target="../ink/ink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mailto:info@ogc.org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pengeospatial/GeoPose/blob/main/standard/standard/models/Model.eapx" TargetMode="External"/><Relationship Id="rId2" Type="http://schemas.openxmlformats.org/officeDocument/2006/relationships/hyperlink" Target="https://data.ogc.org/geopose-swg/pdf/geopose_standard.pdf#use_case_summary" TargetMode="Externa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service.geopose.io/solar/swagger/index.html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716739B-6975-43ED-8A4D-46C87323EF67}"/>
              </a:ext>
            </a:extLst>
          </p:cNvPr>
          <p:cNvSpPr txBox="1"/>
          <p:nvPr/>
        </p:nvSpPr>
        <p:spPr>
          <a:xfrm>
            <a:off x="116378" y="49880"/>
            <a:ext cx="6301048" cy="250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500"/>
              </a:lnSpc>
              <a:spcAft>
                <a:spcPts val="600"/>
              </a:spcAft>
            </a:pPr>
            <a:endParaRPr lang="en-US" sz="1600" b="1" dirty="0">
              <a:solidFill>
                <a:srgbClr val="00206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ctr">
              <a:lnSpc>
                <a:spcPts val="3500"/>
              </a:lnSpc>
              <a:spcAft>
                <a:spcPts val="600"/>
              </a:spcAft>
            </a:pPr>
            <a:endParaRPr lang="en-US" sz="1050" b="1" dirty="0">
              <a:solidFill>
                <a:srgbClr val="00206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ctr">
              <a:lnSpc>
                <a:spcPts val="3500"/>
              </a:lnSpc>
              <a:spcAft>
                <a:spcPts val="600"/>
              </a:spcAft>
            </a:pPr>
            <a:r>
              <a:rPr lang="en-US" sz="32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GeoPose 1.0 </a:t>
            </a:r>
          </a:p>
          <a:p>
            <a:pPr algn="ctr">
              <a:lnSpc>
                <a:spcPts val="3500"/>
              </a:lnSpc>
            </a:pPr>
            <a:r>
              <a:rPr lang="en-US" sz="2000" b="1" i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GeoPose Chairs and Editor</a:t>
            </a:r>
          </a:p>
          <a:p>
            <a:pPr algn="ctr">
              <a:lnSpc>
                <a:spcPts val="3500"/>
              </a:lnSpc>
            </a:pPr>
            <a:r>
              <a:rPr lang="en-US" sz="2000" b="1" i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OGC OAB 28 September 2021</a:t>
            </a:r>
          </a:p>
        </p:txBody>
      </p:sp>
    </p:spTree>
    <p:extLst>
      <p:ext uri="{BB962C8B-B14F-4D97-AF65-F5344CB8AC3E}">
        <p14:creationId xmlns:p14="http://schemas.microsoft.com/office/powerpoint/2010/main" val="17806845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00AE120-3A3F-4A79-AB99-A2AEDC0BC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Implementation </a:t>
            </a:r>
            <a:r>
              <a:rPr lang="de-DE" dirty="0" err="1"/>
              <a:t>Activities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315A4E9-E9C3-479D-9961-A080B86EF1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e-DE" dirty="0"/>
              <a:t>Demo </a:t>
            </a:r>
            <a:r>
              <a:rPr lang="de-DE" dirty="0">
                <a:hlinkClick r:id="rId2"/>
              </a:rPr>
              <a:t>web </a:t>
            </a:r>
            <a:r>
              <a:rPr lang="de-DE" dirty="0" err="1">
                <a:hlinkClick r:id="rId2"/>
              </a:rPr>
              <a:t>app</a:t>
            </a:r>
            <a:r>
              <a:rPr lang="de-DE" dirty="0"/>
              <a:t>  in GitHub </a:t>
            </a:r>
            <a:r>
              <a:rPr lang="de-DE" dirty="0" err="1"/>
              <a:t>repo</a:t>
            </a:r>
            <a:endParaRPr lang="de-DE" dirty="0"/>
          </a:p>
          <a:p>
            <a:r>
              <a:rPr lang="de-DE" dirty="0"/>
              <a:t>Data </a:t>
            </a:r>
            <a:r>
              <a:rPr lang="de-DE" dirty="0" err="1"/>
              <a:t>samples</a:t>
            </a:r>
            <a:r>
              <a:rPr lang="de-DE" dirty="0"/>
              <a:t> in GitHub </a:t>
            </a:r>
            <a:r>
              <a:rPr lang="de-DE" dirty="0" err="1"/>
              <a:t>repo</a:t>
            </a:r>
            <a:r>
              <a:rPr lang="de-DE" dirty="0"/>
              <a:t>. </a:t>
            </a:r>
          </a:p>
          <a:p>
            <a:pPr lvl="1"/>
            <a:r>
              <a:rPr lang="de-DE" dirty="0" err="1"/>
              <a:t>Conforming</a:t>
            </a:r>
            <a:r>
              <a:rPr lang="de-DE" dirty="0"/>
              <a:t> </a:t>
            </a:r>
            <a:r>
              <a:rPr lang="de-DE" dirty="0" err="1">
                <a:hlinkClick r:id="rId3"/>
              </a:rPr>
              <a:t>examples</a:t>
            </a:r>
            <a:r>
              <a:rPr lang="de-DE" dirty="0"/>
              <a:t> 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eight</a:t>
            </a:r>
            <a:r>
              <a:rPr lang="de-DE" dirty="0"/>
              <a:t> </a:t>
            </a:r>
            <a:r>
              <a:rPr lang="de-DE" dirty="0" err="1"/>
              <a:t>standardization</a:t>
            </a:r>
            <a:r>
              <a:rPr lang="de-DE" dirty="0"/>
              <a:t> </a:t>
            </a:r>
            <a:r>
              <a:rPr lang="de-DE" dirty="0" err="1"/>
              <a:t>targets</a:t>
            </a:r>
            <a:r>
              <a:rPr lang="de-DE" dirty="0"/>
              <a:t>.</a:t>
            </a:r>
          </a:p>
          <a:p>
            <a:pPr lvl="1"/>
            <a:r>
              <a:rPr lang="de-DE" dirty="0" err="1"/>
              <a:t>Ordnance</a:t>
            </a:r>
            <a:r>
              <a:rPr lang="de-DE" dirty="0"/>
              <a:t> Survey GB „</a:t>
            </a:r>
            <a:r>
              <a:rPr lang="de-DE" dirty="0" err="1"/>
              <a:t>land</a:t>
            </a:r>
            <a:r>
              <a:rPr lang="de-DE" dirty="0"/>
              <a:t> </a:t>
            </a:r>
            <a:r>
              <a:rPr lang="de-DE" dirty="0" err="1"/>
              <a:t>drone</a:t>
            </a:r>
            <a:r>
              <a:rPr lang="de-DE" dirty="0"/>
              <a:t>“ </a:t>
            </a:r>
            <a:r>
              <a:rPr lang="de-DE" dirty="0" err="1"/>
              <a:t>nav</a:t>
            </a:r>
            <a:r>
              <a:rPr lang="de-DE" dirty="0"/>
              <a:t> </a:t>
            </a:r>
            <a:r>
              <a:rPr lang="de-DE" dirty="0" err="1"/>
              <a:t>sensor</a:t>
            </a:r>
            <a:r>
              <a:rPr lang="de-DE" dirty="0"/>
              <a:t> and </a:t>
            </a:r>
            <a:r>
              <a:rPr lang="de-DE" dirty="0" err="1"/>
              <a:t>video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(</a:t>
            </a:r>
            <a:r>
              <a:rPr lang="de-DE" dirty="0" err="1"/>
              <a:t>next</a:t>
            </a:r>
            <a:r>
              <a:rPr lang="de-DE" dirty="0"/>
              <a:t> </a:t>
            </a:r>
            <a:r>
              <a:rPr lang="de-DE" dirty="0" err="1"/>
              <a:t>slide</a:t>
            </a:r>
            <a:r>
              <a:rPr lang="de-DE" dirty="0"/>
              <a:t>).</a:t>
            </a:r>
          </a:p>
          <a:p>
            <a:pPr lvl="1"/>
            <a:r>
              <a:rPr lang="de-DE" dirty="0" err="1"/>
              <a:t>Tiled</a:t>
            </a:r>
            <a:r>
              <a:rPr lang="de-DE" dirty="0"/>
              <a:t> </a:t>
            </a:r>
            <a:r>
              <a:rPr lang="de-DE" dirty="0">
                <a:hlinkClick r:id="rId4"/>
              </a:rPr>
              <a:t>wind </a:t>
            </a:r>
            <a:r>
              <a:rPr lang="de-DE" dirty="0" err="1">
                <a:hlinkClick r:id="rId4"/>
              </a:rPr>
              <a:t>field</a:t>
            </a:r>
            <a:r>
              <a:rPr lang="de-DE" dirty="0">
                <a:hlinkClick r:id="rId4"/>
              </a:rPr>
              <a:t> 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.</a:t>
            </a:r>
          </a:p>
          <a:p>
            <a:pPr lvl="1"/>
            <a:r>
              <a:rPr lang="de-DE" dirty="0"/>
              <a:t>Video and still </a:t>
            </a:r>
            <a:r>
              <a:rPr lang="de-DE" dirty="0" err="1"/>
              <a:t>drone</a:t>
            </a:r>
            <a:r>
              <a:rPr lang="de-DE" dirty="0"/>
              <a:t> </a:t>
            </a:r>
            <a:r>
              <a:rPr lang="de-DE" dirty="0" err="1"/>
              <a:t>imagery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>
                <a:hlinkClick r:id="rId5"/>
              </a:rPr>
              <a:t>GeoPose </a:t>
            </a:r>
            <a:r>
              <a:rPr lang="de-DE" dirty="0"/>
              <a:t> </a:t>
            </a:r>
            <a:r>
              <a:rPr lang="de-DE" dirty="0" err="1"/>
              <a:t>sequences</a:t>
            </a:r>
            <a:r>
              <a:rPr lang="de-DE" dirty="0"/>
              <a:t> </a:t>
            </a:r>
            <a:r>
              <a:rPr lang="de-DE" dirty="0" err="1"/>
              <a:t>tied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each</a:t>
            </a:r>
            <a:r>
              <a:rPr lang="de-DE" dirty="0"/>
              <a:t> frame.</a:t>
            </a:r>
          </a:p>
          <a:p>
            <a:r>
              <a:rPr lang="de-DE" dirty="0"/>
              <a:t>A </a:t>
            </a:r>
            <a:r>
              <a:rPr lang="de-DE" dirty="0" err="1"/>
              <a:t>developer‘s</a:t>
            </a:r>
            <a:r>
              <a:rPr lang="de-DE" dirty="0"/>
              <a:t> </a:t>
            </a:r>
            <a:r>
              <a:rPr lang="de-DE" dirty="0" err="1">
                <a:hlinkClick r:id="rId6"/>
              </a:rPr>
              <a:t>sandbox</a:t>
            </a:r>
            <a:r>
              <a:rPr lang="de-DE" dirty="0"/>
              <a:t>  </a:t>
            </a:r>
            <a:r>
              <a:rPr lang="de-DE" dirty="0" err="1"/>
              <a:t>environment</a:t>
            </a:r>
            <a:r>
              <a:rPr lang="de-DE" dirty="0"/>
              <a:t>. </a:t>
            </a:r>
          </a:p>
          <a:p>
            <a:r>
              <a:rPr lang="de-DE" dirty="0" err="1">
                <a:hlinkClick r:id="rId7"/>
              </a:rPr>
              <a:t>SolarPose</a:t>
            </a:r>
            <a:r>
              <a:rPr lang="de-DE" dirty="0"/>
              <a:t>  </a:t>
            </a:r>
            <a:r>
              <a:rPr lang="de-DE" dirty="0" err="1"/>
              <a:t>service</a:t>
            </a:r>
            <a:r>
              <a:rPr lang="de-DE" dirty="0"/>
              <a:t> </a:t>
            </a:r>
            <a:r>
              <a:rPr lang="de-DE" dirty="0" err="1">
                <a:hlinkClick r:id="rId8"/>
              </a:rPr>
              <a:t>serves</a:t>
            </a:r>
            <a:r>
              <a:rPr lang="de-DE" dirty="0"/>
              <a:t> Basic-YPR </a:t>
            </a:r>
            <a:r>
              <a:rPr lang="de-DE" dirty="0" err="1"/>
              <a:t>or</a:t>
            </a:r>
            <a:r>
              <a:rPr lang="de-DE" dirty="0"/>
              <a:t> Basic-Quaternion GeoPoses </a:t>
            </a:r>
            <a:r>
              <a:rPr lang="de-DE" dirty="0" err="1"/>
              <a:t>for</a:t>
            </a:r>
            <a:r>
              <a:rPr lang="de-DE" dirty="0"/>
              <a:t> a </a:t>
            </a:r>
            <a:r>
              <a:rPr lang="de-DE" dirty="0" err="1"/>
              <a:t>camera</a:t>
            </a:r>
            <a:r>
              <a:rPr lang="de-DE" dirty="0"/>
              <a:t> </a:t>
            </a:r>
            <a:r>
              <a:rPr lang="de-DE" dirty="0" err="1"/>
              <a:t>facing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sun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any</a:t>
            </a:r>
            <a:r>
              <a:rPr lang="de-DE" dirty="0"/>
              <a:t> time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place</a:t>
            </a:r>
            <a:r>
              <a:rPr lang="de-DE" dirty="0"/>
              <a:t> on Earth.</a:t>
            </a:r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317183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28"/>
          <p:cNvSpPr txBox="1">
            <a:spLocks noGrp="1"/>
          </p:cNvSpPr>
          <p:nvPr>
            <p:ph type="title"/>
          </p:nvPr>
        </p:nvSpPr>
        <p:spPr>
          <a:xfrm>
            <a:off x="309563" y="136525"/>
            <a:ext cx="11577637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600" dirty="0"/>
              <a:t>OS GB Autonomous Vehicle Data Experiments</a:t>
            </a:r>
            <a:endParaRPr sz="3600" dirty="0"/>
          </a:p>
        </p:txBody>
      </p:sp>
      <p:sp>
        <p:nvSpPr>
          <p:cNvPr id="482" name="Google Shape;482;p28"/>
          <p:cNvSpPr txBox="1">
            <a:spLocks noGrp="1"/>
          </p:cNvSpPr>
          <p:nvPr>
            <p:ph type="body" idx="1"/>
          </p:nvPr>
        </p:nvSpPr>
        <p:spPr>
          <a:xfrm>
            <a:off x="349" y="982418"/>
            <a:ext cx="8692096" cy="5139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33363" lvl="0" indent="-23336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en-US" sz="2000" dirty="0"/>
              <a:t>Ordnance Survey (OS) GB has provided navigation sensor and video data on a round-trip track of approximately 1 km (yellow strip).</a:t>
            </a:r>
          </a:p>
          <a:p>
            <a:pPr marL="233363" lvl="0" indent="-23336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en-US" sz="2000" dirty="0"/>
              <a:t>Seven real-world examples of the use of and computation with each of the eight GeoPose 1.0 Standardization Targets:</a:t>
            </a:r>
          </a:p>
          <a:p>
            <a:pPr marL="1147763" lvl="2" indent="-233363">
              <a:spcBef>
                <a:spcPts val="0"/>
              </a:spcBef>
              <a:buSzPts val="2400"/>
            </a:pPr>
            <a:r>
              <a:rPr lang="en-US" sz="1600" u="sng" dirty="0"/>
              <a:t>Basic-YPR, Basic-Quaternion, Advanced:</a:t>
            </a:r>
          </a:p>
          <a:p>
            <a:pPr marL="1371600" lvl="3" indent="0">
              <a:spcBef>
                <a:spcPts val="0"/>
              </a:spcBef>
              <a:buSzPts val="2400"/>
              <a:buNone/>
            </a:pPr>
            <a:r>
              <a:rPr lang="en-US" sz="1400" u="sng" dirty="0"/>
              <a:t>Goal 1: Serve one Basic GeoPose of selected type for either nav sensors or video at any time within the data time span</a:t>
            </a:r>
          </a:p>
          <a:p>
            <a:pPr marL="1147763" lvl="2" indent="-233363">
              <a:spcBef>
                <a:spcPts val="0"/>
              </a:spcBef>
              <a:buSzPts val="2400"/>
            </a:pPr>
            <a:r>
              <a:rPr lang="en-US" sz="1600" u="sng" dirty="0"/>
              <a:t>Chain</a:t>
            </a:r>
          </a:p>
          <a:p>
            <a:pPr marL="1371600" lvl="3" indent="0">
              <a:spcBef>
                <a:spcPts val="0"/>
              </a:spcBef>
              <a:buSzPts val="2400"/>
              <a:buNone/>
            </a:pPr>
            <a:r>
              <a:rPr lang="en-US" sz="1400" u="sng" dirty="0"/>
              <a:t>Goal 2: Serve GeoPose chains using the nav sensor frame as a link at any time within the video data time span</a:t>
            </a:r>
          </a:p>
          <a:p>
            <a:pPr marL="1147763" lvl="2" indent="-233363">
              <a:spcBef>
                <a:spcPts val="0"/>
              </a:spcBef>
              <a:buSzPts val="2400"/>
            </a:pPr>
            <a:r>
              <a:rPr lang="en-US" sz="1600" u="sng" dirty="0"/>
              <a:t>Graph</a:t>
            </a:r>
          </a:p>
          <a:p>
            <a:pPr marL="1371600" lvl="3" indent="0">
              <a:spcBef>
                <a:spcPts val="0"/>
              </a:spcBef>
              <a:buSzPts val="2400"/>
              <a:buNone/>
            </a:pPr>
            <a:r>
              <a:rPr lang="en-US" sz="1400" u="sng" dirty="0"/>
              <a:t>Goal: 3 Serve GeoPose graphs with multiple target GeoPoses at any time within the video data time span</a:t>
            </a:r>
          </a:p>
          <a:p>
            <a:pPr marL="1147763" lvl="2" indent="-233363">
              <a:spcBef>
                <a:spcPts val="0"/>
              </a:spcBef>
              <a:buSzPts val="2400"/>
            </a:pPr>
            <a:r>
              <a:rPr lang="en-US" sz="1600" u="sng" dirty="0"/>
              <a:t>Series</a:t>
            </a:r>
          </a:p>
          <a:p>
            <a:pPr marL="1371600" lvl="3" indent="0">
              <a:spcBef>
                <a:spcPts val="0"/>
              </a:spcBef>
              <a:buSzPts val="2400"/>
              <a:buNone/>
            </a:pPr>
            <a:r>
              <a:rPr lang="en-US" sz="1400" u="sng" dirty="0"/>
              <a:t>Goal 4: Serve nav sensor or video poses at a specified rate as a regular series</a:t>
            </a:r>
          </a:p>
          <a:p>
            <a:pPr marL="1371600" lvl="3" indent="0">
              <a:spcBef>
                <a:spcPts val="0"/>
              </a:spcBef>
              <a:buSzPts val="2400"/>
              <a:buNone/>
            </a:pPr>
            <a:r>
              <a:rPr lang="en-US" sz="1400" u="sng" dirty="0"/>
              <a:t>Goal 5: Serve nav sensor or video poses as an irregular series</a:t>
            </a:r>
          </a:p>
          <a:p>
            <a:pPr marL="1147763" lvl="2" indent="-233363">
              <a:spcBef>
                <a:spcPts val="0"/>
              </a:spcBef>
              <a:buSzPts val="2400"/>
            </a:pPr>
            <a:r>
              <a:rPr lang="en-US" sz="1600" u="sng" dirty="0"/>
              <a:t>Stream</a:t>
            </a:r>
          </a:p>
          <a:p>
            <a:pPr marL="1371600" lvl="3" indent="0">
              <a:spcBef>
                <a:spcPts val="0"/>
              </a:spcBef>
              <a:buSzPts val="2400"/>
              <a:buNone/>
            </a:pPr>
            <a:r>
              <a:rPr lang="en-US" sz="1400" u="sng" dirty="0"/>
              <a:t>Goal 6: Serve nav sensor or video poses from start to end at real time rate</a:t>
            </a:r>
          </a:p>
          <a:p>
            <a:pPr marL="1371600" lvl="3" indent="0">
              <a:spcBef>
                <a:spcPts val="0"/>
              </a:spcBef>
              <a:buSzPts val="2400"/>
              <a:buNone/>
            </a:pPr>
            <a:r>
              <a:rPr lang="en-US" sz="1400" u="sng" dirty="0"/>
              <a:t>Goal 7: Demo web app using Google Street View to animate stream</a:t>
            </a:r>
          </a:p>
          <a:p>
            <a:pPr marL="233363" lvl="0" indent="-23336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•"/>
            </a:pPr>
            <a:endParaRPr lang="en-US" sz="2000" dirty="0"/>
          </a:p>
          <a:p>
            <a:pPr marL="690563" lvl="1" indent="-233363">
              <a:spcBef>
                <a:spcPts val="0"/>
              </a:spcBef>
              <a:buSzPts val="2400"/>
              <a:buFont typeface="Arial"/>
              <a:buChar char="•"/>
            </a:pPr>
            <a:endParaRPr lang="en-US" sz="1200" dirty="0"/>
          </a:p>
          <a:p>
            <a:pPr marL="1147763" lvl="2" indent="-233363">
              <a:spcBef>
                <a:spcPts val="0"/>
              </a:spcBef>
              <a:buSzPts val="2400"/>
            </a:pPr>
            <a:endParaRPr lang="en-US" sz="1600" u="sng" dirty="0"/>
          </a:p>
          <a:p>
            <a:pPr marL="38100" indent="0" algn="ctr">
              <a:spcBef>
                <a:spcPts val="480"/>
              </a:spcBef>
              <a:buNone/>
            </a:pPr>
            <a:endParaRPr lang="en-US" sz="2400" u="sng" dirty="0"/>
          </a:p>
        </p:txBody>
      </p:sp>
      <p:sp>
        <p:nvSpPr>
          <p:cNvPr id="483" name="Google Shape;483;p28"/>
          <p:cNvSpPr txBox="1">
            <a:spLocks noGrp="1"/>
          </p:cNvSpPr>
          <p:nvPr>
            <p:ph type="ftr" idx="11"/>
          </p:nvPr>
        </p:nvSpPr>
        <p:spPr>
          <a:xfrm>
            <a:off x="3963988" y="6553200"/>
            <a:ext cx="42672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Copyright © 2021 Open Geospatial Consortium</a:t>
            </a: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9ECE7EF-3818-E645-88F8-246F9BD28FE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11</a:t>
            </a:fld>
            <a:endParaRPr lang="en-US"/>
          </a:p>
        </p:txBody>
      </p:sp>
      <p:pic>
        <p:nvPicPr>
          <p:cNvPr id="6" name="Picture 5" descr="OS Street Drone Test Area">
            <a:extLst>
              <a:ext uri="{FF2B5EF4-FFF2-40B4-BE49-F238E27FC236}">
                <a16:creationId xmlns:a16="http://schemas.microsoft.com/office/drawing/2014/main" id="{23739B8D-3E73-43F0-A718-27DBF9A53C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4370" y="1354749"/>
            <a:ext cx="3556397" cy="439531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11662A3F-FA80-48F6-AD3D-BE28D6B6E4CB}"/>
                  </a:ext>
                </a:extLst>
              </p14:cNvPr>
              <p14:cNvContentPartPr/>
              <p14:nvPr/>
            </p14:nvContentPartPr>
            <p14:xfrm>
              <a:off x="8692445" y="1841549"/>
              <a:ext cx="2516760" cy="376704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11662A3F-FA80-48F6-AD3D-BE28D6B6E4C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638445" y="1733549"/>
                <a:ext cx="2624400" cy="3982680"/>
              </a:xfrm>
              <a:prstGeom prst="rect">
                <a:avLst/>
              </a:prstGeom>
            </p:spPr>
          </p:pic>
        </mc:Fallback>
      </mc:AlternateContent>
      <p:pic>
        <p:nvPicPr>
          <p:cNvPr id="10" name="Picture 9" descr="A picture containing outdoor, parked, car&#10;&#10;Description automatically generated">
            <a:extLst>
              <a:ext uri="{FF2B5EF4-FFF2-40B4-BE49-F238E27FC236}">
                <a16:creationId xmlns:a16="http://schemas.microsoft.com/office/drawing/2014/main" id="{035D4ADA-94A9-49FA-B046-999B002721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92096" y="1107936"/>
            <a:ext cx="1312140" cy="978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5981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D25B16-54DB-4842-A57F-004A16789D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Relationship to Other Standards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8A7623-BE8E-45A9-A787-43A0EB1DA7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OGC</a:t>
            </a:r>
          </a:p>
          <a:p>
            <a:pPr lvl="1"/>
            <a:r>
              <a:rPr lang="en-GB" dirty="0"/>
              <a:t>Ongoing linkage with CDB, CityGML, Moving Features</a:t>
            </a:r>
          </a:p>
          <a:p>
            <a:pPr lvl="1"/>
            <a:r>
              <a:rPr lang="en-GB" dirty="0"/>
              <a:t>Probable connections to IoT, O&amp;M, SWE, 3D Tiles</a:t>
            </a:r>
          </a:p>
          <a:p>
            <a:r>
              <a:rPr lang="en-GB" dirty="0"/>
              <a:t>External</a:t>
            </a:r>
          </a:p>
          <a:p>
            <a:pPr lvl="1"/>
            <a:r>
              <a:rPr lang="en-GB" dirty="0"/>
              <a:t>Early inspiration came from NASA SPICE</a:t>
            </a:r>
          </a:p>
          <a:p>
            <a:pPr lvl="1"/>
            <a:r>
              <a:rPr lang="en-GB" dirty="0"/>
              <a:t>Questionnaire sent to a wide range of possible implementers </a:t>
            </a:r>
          </a:p>
          <a:p>
            <a:pPr lvl="1"/>
            <a:r>
              <a:rPr lang="en-GB" dirty="0"/>
              <a:t>Ongoing linkage with </a:t>
            </a:r>
            <a:r>
              <a:rPr lang="en-GB" dirty="0" err="1"/>
              <a:t>Khronos</a:t>
            </a:r>
            <a:r>
              <a:rPr lang="en-GB" dirty="0"/>
              <a:t>, OARC, modelling and simulation, and AR content creation communities</a:t>
            </a:r>
          </a:p>
          <a:p>
            <a:pPr lvl="1"/>
            <a:r>
              <a:rPr lang="en-GB" dirty="0"/>
              <a:t>Reaching out to and compiling intersections with W3C, ISO, IEEE, MISB, ASTM, ASPRS, and </a:t>
            </a:r>
            <a:r>
              <a:rPr lang="en-GB" dirty="0" err="1"/>
              <a:t>BuildingSmart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64EC04-5759-4AC5-AD89-6D8BDA7BCC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7E92A-4C9F-4775-ABAD-9D4F2C74C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FB035-EC42-4A63-AB3B-154AEC0DAC6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3848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D25B16-54DB-4842-A57F-004A16789D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Q&amp;A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8A7623-BE8E-45A9-A787-43A0EB1DA7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/>
              <a:t>OAB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64EC04-5759-4AC5-AD89-6D8BDA7BCC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7E92A-4C9F-4775-ABAD-9D4F2C74C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FB035-EC42-4A63-AB3B-154AEC0DAC6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6661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3017798-7EEC-4433-AD80-489AF86DDE85}"/>
              </a:ext>
            </a:extLst>
          </p:cNvPr>
          <p:cNvSpPr/>
          <p:nvPr/>
        </p:nvSpPr>
        <p:spPr>
          <a:xfrm>
            <a:off x="0" y="6218860"/>
            <a:ext cx="121920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Contact </a:t>
            </a:r>
            <a:r>
              <a:rPr lang="en-US" sz="11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  <a:hlinkClick r:id="rId3"/>
              </a:rPr>
              <a:t>info@ogc.org</a:t>
            </a:r>
            <a:r>
              <a:rPr lang="en-US" sz="11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 to schedule a meeting for an in-depth discussion with OGC staff and join our community today!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FEB6769-FC11-4E4F-9421-8361D2563F67}"/>
              </a:ext>
            </a:extLst>
          </p:cNvPr>
          <p:cNvSpPr/>
          <p:nvPr/>
        </p:nvSpPr>
        <p:spPr>
          <a:xfrm>
            <a:off x="6372319" y="1183180"/>
            <a:ext cx="498261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GeoPose SWG</a:t>
            </a:r>
          </a:p>
          <a:p>
            <a:r>
              <a:rPr lang="en-US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geopose.swg@lists.opengeospatial.org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E7BC80EE-6369-4AE5-9BDE-F69BFE75DE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03581" y="6503611"/>
            <a:ext cx="2743200" cy="365125"/>
          </a:xfrm>
        </p:spPr>
        <p:txBody>
          <a:bodyPr/>
          <a:lstStyle/>
          <a:p>
            <a:fld id="{0F9F7EA0-3F56-4C7E-9B2D-3423B3AF0281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7141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48BBC08-B119-44D2-A923-A5744D8D86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>
              <a:lnSpc>
                <a:spcPct val="110000"/>
              </a:lnSpc>
            </a:pPr>
            <a:r>
              <a:rPr lang="en-US" dirty="0"/>
              <a:t>Overview</a:t>
            </a:r>
          </a:p>
          <a:p>
            <a:pPr marL="0">
              <a:lnSpc>
                <a:spcPct val="110000"/>
              </a:lnSpc>
            </a:pPr>
            <a:r>
              <a:rPr lang="en-US" dirty="0"/>
              <a:t>Scope</a:t>
            </a:r>
          </a:p>
          <a:p>
            <a:pPr marL="0">
              <a:lnSpc>
                <a:spcPct val="110000"/>
              </a:lnSpc>
            </a:pPr>
            <a:r>
              <a:rPr lang="en-US" dirty="0"/>
              <a:t>Standardization Targets </a:t>
            </a:r>
          </a:p>
          <a:p>
            <a:pPr marL="0">
              <a:lnSpc>
                <a:spcPct val="110000"/>
              </a:lnSpc>
            </a:pPr>
            <a:r>
              <a:rPr lang="en-US" dirty="0"/>
              <a:t>Implementation Activities</a:t>
            </a:r>
          </a:p>
          <a:p>
            <a:pPr marL="0">
              <a:lnSpc>
                <a:spcPct val="110000"/>
              </a:lnSpc>
            </a:pPr>
            <a:r>
              <a:rPr lang="en-US" dirty="0"/>
              <a:t>Relation to Other Standards</a:t>
            </a:r>
          </a:p>
          <a:p>
            <a:pPr marL="457200" lvl="1">
              <a:lnSpc>
                <a:spcPct val="110000"/>
              </a:lnSpc>
            </a:pPr>
            <a:r>
              <a:rPr lang="en-US" dirty="0"/>
              <a:t>OGC</a:t>
            </a:r>
          </a:p>
          <a:p>
            <a:pPr marL="457200" lvl="1">
              <a:lnSpc>
                <a:spcPct val="110000"/>
              </a:lnSpc>
            </a:pPr>
            <a:r>
              <a:rPr lang="en-US" dirty="0"/>
              <a:t>Other SDO</a:t>
            </a:r>
          </a:p>
          <a:p>
            <a:pPr marL="457200" lvl="1">
              <a:lnSpc>
                <a:spcPct val="110000"/>
              </a:lnSpc>
            </a:pPr>
            <a:r>
              <a:rPr lang="en-US" i="1" dirty="0"/>
              <a:t>de facto</a:t>
            </a:r>
          </a:p>
          <a:p>
            <a:pPr marL="0">
              <a:lnSpc>
                <a:spcPct val="110000"/>
              </a:lnSpc>
            </a:pPr>
            <a:r>
              <a:rPr lang="en-US"/>
              <a:t>Q&amp;A  </a:t>
            </a:r>
            <a:endParaRPr lang="en-US" dirty="0"/>
          </a:p>
          <a:p>
            <a:pPr marL="0">
              <a:lnSpc>
                <a:spcPct val="110000"/>
              </a:lnSpc>
            </a:pPr>
            <a:endParaRPr lang="en-US" dirty="0"/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A46CBB-9892-4EAC-A7BB-81B333C819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FCBF2F3-08EF-4A50-8AE2-71692C939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3550891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89ae5bab81_8_4"/>
          <p:cNvSpPr txBox="1">
            <a:spLocks noGrp="1"/>
          </p:cNvSpPr>
          <p:nvPr>
            <p:ph type="title"/>
          </p:nvPr>
        </p:nvSpPr>
        <p:spPr>
          <a:xfrm>
            <a:off x="433088" y="144088"/>
            <a:ext cx="115776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GeoPose</a:t>
            </a:r>
            <a:endParaRPr dirty="0"/>
          </a:p>
        </p:txBody>
      </p:sp>
      <p:sp>
        <p:nvSpPr>
          <p:cNvPr id="170" name="Google Shape;170;g89ae5bab81_8_4"/>
          <p:cNvSpPr txBox="1">
            <a:spLocks noGrp="1"/>
          </p:cNvSpPr>
          <p:nvPr>
            <p:ph type="ftr" idx="11"/>
          </p:nvPr>
        </p:nvSpPr>
        <p:spPr>
          <a:xfrm>
            <a:off x="3963988" y="6553200"/>
            <a:ext cx="42672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Copyright © 2021 Open Geospatial Consortium</a:t>
            </a:r>
            <a:endParaRPr/>
          </a:p>
        </p:txBody>
      </p:sp>
      <p:sp>
        <p:nvSpPr>
          <p:cNvPr id="171" name="Google Shape;171;g89ae5bab81_8_4"/>
          <p:cNvSpPr txBox="1"/>
          <p:nvPr/>
        </p:nvSpPr>
        <p:spPr>
          <a:xfrm>
            <a:off x="-97100" y="1271926"/>
            <a:ext cx="4699800" cy="477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indent="-336550">
              <a:lnSpc>
                <a:spcPct val="115000"/>
              </a:lnSpc>
              <a:buSzPts val="1700"/>
              <a:buFont typeface="Arial"/>
              <a:buChar char="●"/>
            </a:pPr>
            <a:r>
              <a:rPr lang="en-US" sz="1600" dirty="0">
                <a:highlight>
                  <a:srgbClr val="FFFFFF"/>
                </a:highlight>
              </a:rPr>
              <a:t>A </a:t>
            </a:r>
            <a:r>
              <a:rPr lang="en-US" sz="1600" b="1" dirty="0">
                <a:highlight>
                  <a:srgbClr val="FFFFFF"/>
                </a:highlight>
              </a:rPr>
              <a:t>Pose</a:t>
            </a:r>
            <a:r>
              <a:rPr lang="en-US" sz="1600" dirty="0">
                <a:highlight>
                  <a:srgbClr val="FFFFFF"/>
                </a:highlight>
              </a:rPr>
              <a:t> captures position and orientation of a real or digital object.</a:t>
            </a:r>
          </a:p>
          <a:p>
            <a:pPr marL="457200" indent="-336550">
              <a:lnSpc>
                <a:spcPct val="115000"/>
              </a:lnSpc>
              <a:buSzPts val="1700"/>
              <a:buFont typeface="Arial"/>
              <a:buChar char="●"/>
            </a:pPr>
            <a:r>
              <a:rPr lang="en-US" sz="1600" dirty="0">
                <a:highlight>
                  <a:srgbClr val="FFFFFF"/>
                </a:highlight>
              </a:rPr>
              <a:t>A </a:t>
            </a:r>
            <a:r>
              <a:rPr lang="en-US" sz="1600" b="1" dirty="0">
                <a:highlight>
                  <a:srgbClr val="FFFFFF"/>
                </a:highlight>
              </a:rPr>
              <a:t>Pose</a:t>
            </a:r>
            <a:r>
              <a:rPr lang="en-US" sz="1600" dirty="0">
                <a:highlight>
                  <a:srgbClr val="FFFFFF"/>
                </a:highlight>
              </a:rPr>
              <a:t> has an associated </a:t>
            </a:r>
            <a:r>
              <a:rPr lang="en-US" sz="1600" b="1" dirty="0" err="1">
                <a:highlight>
                  <a:srgbClr val="FFFFFF"/>
                </a:highlight>
              </a:rPr>
              <a:t>FrameTransform</a:t>
            </a:r>
            <a:r>
              <a:rPr lang="en-US" sz="1600" b="1" dirty="0">
                <a:highlight>
                  <a:srgbClr val="FFFFFF"/>
                </a:highlight>
              </a:rPr>
              <a:t> Chain</a:t>
            </a:r>
            <a:r>
              <a:rPr lang="en-US" sz="1600" dirty="0">
                <a:highlight>
                  <a:srgbClr val="FFFFFF"/>
                </a:highlight>
              </a:rPr>
              <a:t>. The </a:t>
            </a:r>
            <a:r>
              <a:rPr lang="en-US" sz="1600" b="1" dirty="0">
                <a:highlight>
                  <a:srgbClr val="FFFFFF"/>
                </a:highlight>
              </a:rPr>
              <a:t>Pose’s</a:t>
            </a:r>
            <a:r>
              <a:rPr lang="en-US" sz="1600" dirty="0">
                <a:highlight>
                  <a:srgbClr val="FFFFFF"/>
                </a:highlight>
              </a:rPr>
              <a:t> </a:t>
            </a:r>
            <a:r>
              <a:rPr lang="en-US" sz="1600" b="1" dirty="0" err="1">
                <a:highlight>
                  <a:srgbClr val="FFFFFF"/>
                </a:highlight>
              </a:rPr>
              <a:t>FrameTransform</a:t>
            </a:r>
            <a:r>
              <a:rPr lang="en-US" sz="1600" b="1" dirty="0">
                <a:highlight>
                  <a:srgbClr val="FFFFFF"/>
                </a:highlight>
              </a:rPr>
              <a:t> Chain</a:t>
            </a:r>
            <a:r>
              <a:rPr lang="en-US" sz="1600" dirty="0">
                <a:highlight>
                  <a:srgbClr val="FFFFFF"/>
                </a:highlight>
              </a:rPr>
              <a:t> encapsulates sufficient information to transform pose geometry in any component </a:t>
            </a:r>
            <a:r>
              <a:rPr lang="en-US" sz="1600" b="1" dirty="0">
                <a:highlight>
                  <a:srgbClr val="FFFFFF"/>
                </a:highlight>
              </a:rPr>
              <a:t>Reference Frame</a:t>
            </a:r>
            <a:r>
              <a:rPr lang="en-US" sz="1600" dirty="0">
                <a:highlight>
                  <a:srgbClr val="FFFFFF"/>
                </a:highlight>
              </a:rPr>
              <a:t> to any other </a:t>
            </a:r>
            <a:r>
              <a:rPr lang="en-US" sz="1600" b="1" dirty="0">
                <a:highlight>
                  <a:srgbClr val="FFFFFF"/>
                </a:highlight>
              </a:rPr>
              <a:t>Frame</a:t>
            </a:r>
            <a:r>
              <a:rPr lang="en-US" sz="1600" dirty="0">
                <a:highlight>
                  <a:srgbClr val="FFFFFF"/>
                </a:highlight>
              </a:rPr>
              <a:t> in its associated  </a:t>
            </a:r>
            <a:r>
              <a:rPr lang="en-US" sz="1600" b="1" dirty="0" err="1">
                <a:highlight>
                  <a:srgbClr val="FFFFFF"/>
                </a:highlight>
              </a:rPr>
              <a:t>FrameTransform</a:t>
            </a:r>
            <a:r>
              <a:rPr lang="en-US" sz="1600" b="1" dirty="0">
                <a:highlight>
                  <a:srgbClr val="FFFFFF"/>
                </a:highlight>
              </a:rPr>
              <a:t> Chain</a:t>
            </a:r>
            <a:r>
              <a:rPr lang="en-US" sz="1600" dirty="0">
                <a:highlight>
                  <a:srgbClr val="FFFFFF"/>
                </a:highlight>
              </a:rPr>
              <a:t>.</a:t>
            </a:r>
          </a:p>
          <a:p>
            <a:pPr marL="457200" lvl="0" indent="-336550">
              <a:lnSpc>
                <a:spcPct val="115000"/>
              </a:lnSpc>
              <a:buSzPts val="1700"/>
              <a:buFont typeface="Arial"/>
              <a:buChar char="●"/>
            </a:pPr>
            <a:r>
              <a:rPr lang="en-SG" sz="1600" dirty="0">
                <a:highlight>
                  <a:srgbClr val="FFFFFF"/>
                </a:highlight>
              </a:rPr>
              <a:t>A </a:t>
            </a:r>
            <a:r>
              <a:rPr lang="en-SG" sz="1600" b="1" dirty="0">
                <a:highlight>
                  <a:srgbClr val="FFFFFF"/>
                </a:highlight>
              </a:rPr>
              <a:t>Fixed Pose</a:t>
            </a:r>
            <a:r>
              <a:rPr lang="en-SG" sz="1600" dirty="0">
                <a:highlight>
                  <a:srgbClr val="FFFFFF"/>
                </a:highlight>
              </a:rPr>
              <a:t> is a </a:t>
            </a:r>
            <a:r>
              <a:rPr lang="en-SG" sz="1600" b="1" dirty="0">
                <a:highlight>
                  <a:srgbClr val="FFFFFF"/>
                </a:highlight>
              </a:rPr>
              <a:t>Pose</a:t>
            </a:r>
            <a:r>
              <a:rPr lang="en-SG" sz="1600" dirty="0">
                <a:highlight>
                  <a:srgbClr val="FFFFFF"/>
                </a:highlight>
              </a:rPr>
              <a:t> whose associated </a:t>
            </a:r>
            <a:r>
              <a:rPr lang="en-SG" sz="1600" b="1" dirty="0">
                <a:highlight>
                  <a:srgbClr val="FFFFFF"/>
                </a:highlight>
              </a:rPr>
              <a:t>Outermost Frame</a:t>
            </a:r>
            <a:r>
              <a:rPr lang="en-SG" sz="1600" dirty="0">
                <a:highlight>
                  <a:srgbClr val="FFFFFF"/>
                </a:highlight>
              </a:rPr>
              <a:t> is related to an </a:t>
            </a:r>
            <a:r>
              <a:rPr lang="en-SG" sz="1600" b="1" dirty="0">
                <a:highlight>
                  <a:srgbClr val="FFFFFF"/>
                </a:highlight>
              </a:rPr>
              <a:t>Ephemeris Object - </a:t>
            </a:r>
            <a:r>
              <a:rPr lang="en-SG" sz="1600" dirty="0">
                <a:highlight>
                  <a:srgbClr val="FFFFFF"/>
                </a:highlight>
              </a:rPr>
              <a:t>a spatial object whose position and orientation are externally defined</a:t>
            </a:r>
            <a:r>
              <a:rPr lang="en-SG" sz="1600" b="1" dirty="0">
                <a:highlight>
                  <a:srgbClr val="FFFFFF"/>
                </a:highlight>
              </a:rPr>
              <a:t>.</a:t>
            </a:r>
          </a:p>
          <a:p>
            <a:pPr marL="457200" lvl="0" indent="-336550">
              <a:lnSpc>
                <a:spcPct val="115000"/>
              </a:lnSpc>
              <a:buSzPts val="1700"/>
              <a:buFont typeface="Arial"/>
              <a:buChar char="●"/>
            </a:pPr>
            <a:r>
              <a:rPr lang="en-US" sz="1600" b="0" i="0" u="none" strike="noStrike" cap="none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 </a:t>
            </a:r>
            <a:r>
              <a:rPr lang="en-US" sz="1600" b="1" i="0" u="none" strike="noStrike" cap="none" dirty="0" err="1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GeoPose</a:t>
            </a:r>
            <a:r>
              <a:rPr lang="en-US" sz="1600" b="0" i="0" u="none" strike="noStrike" cap="none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is a </a:t>
            </a:r>
            <a:r>
              <a:rPr lang="en-US" sz="1600" b="1" i="0" u="none" strike="noStrike" cap="none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Fixed Pose</a:t>
            </a:r>
            <a:r>
              <a:rPr lang="en-US" sz="1600" b="0" i="0" u="none" strike="noStrike" cap="none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related to </a:t>
            </a:r>
            <a:r>
              <a:rPr lang="en-US" sz="1600" dirty="0">
                <a:highlight>
                  <a:srgbClr val="FFFFFF"/>
                </a:highlight>
              </a:rPr>
              <a:t>a geospatial</a:t>
            </a:r>
            <a:r>
              <a:rPr lang="en-US" sz="1600" b="0" i="0" u="none" strike="noStrike" cap="none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1" i="0" u="none" strike="noStrike" cap="none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Ephemeris Object</a:t>
            </a:r>
            <a:r>
              <a:rPr lang="en-US" sz="1600" b="0" i="0" u="none" strike="noStrike" cap="none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(</a:t>
            </a:r>
            <a:r>
              <a:rPr lang="en-US" sz="1600" dirty="0">
                <a:highlight>
                  <a:srgbClr val="FFFFFF"/>
                </a:highlight>
              </a:rPr>
              <a:t>the</a:t>
            </a:r>
            <a:r>
              <a:rPr lang="en-US" sz="1600" b="0" i="0" u="none" strike="noStrike" cap="none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Earth) via a </a:t>
            </a:r>
            <a:r>
              <a:rPr lang="en-US" sz="1600" b="1" i="0" u="none" strike="noStrike" cap="none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Topocentric</a:t>
            </a:r>
            <a:r>
              <a:rPr lang="en-US" sz="1600" b="0" i="0" u="none" strike="noStrike" cap="none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1" i="0" u="none" strike="noStrike" cap="none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Reference Frame.</a:t>
            </a:r>
            <a:br>
              <a:rPr lang="en-SG" sz="1600" b="1" i="0" u="none" strike="noStrike" cap="none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</a:br>
            <a:endParaRPr lang="en-SG" sz="1600" b="0" i="0" u="none" strike="noStrike" cap="none" dirty="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g89ae5bab81_8_4"/>
          <p:cNvSpPr txBox="1"/>
          <p:nvPr/>
        </p:nvSpPr>
        <p:spPr>
          <a:xfrm>
            <a:off x="8754350" y="2599050"/>
            <a:ext cx="3014400" cy="16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8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Short Version:</a:t>
            </a:r>
            <a:endParaRPr sz="18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</a:t>
            </a:r>
            <a:r>
              <a:rPr lang="en-US" sz="18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GeoPose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ties the </a:t>
            </a:r>
            <a:r>
              <a:rPr lang="en-US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posit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ion and orientation of a spatial object to the Earth’s surface.</a:t>
            </a:r>
            <a:endParaRPr sz="1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" name="Google Shape;173;g89ae5bab81_8_4"/>
          <p:cNvPicPr preferRelativeResize="0"/>
          <p:nvPr/>
        </p:nvPicPr>
        <p:blipFill rotWithShape="1">
          <a:blip r:embed="rId3">
            <a:alphaModFix/>
          </a:blip>
          <a:srcRect l="3703" r="3703"/>
          <a:stretch/>
        </p:blipFill>
        <p:spPr>
          <a:xfrm>
            <a:off x="3052961" y="1832651"/>
            <a:ext cx="6609379" cy="37178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87C14F-CBA9-8F49-A2C6-3700FB05A60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1" grpId="0" build="p"/>
      <p:bldP spid="17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87DCCB-DD6C-4572-AA40-9490C174FB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179" y="55285"/>
            <a:ext cx="10096129" cy="765616"/>
          </a:xfrm>
        </p:spPr>
        <p:txBody>
          <a:bodyPr/>
          <a:lstStyle/>
          <a:p>
            <a:r>
              <a:rPr lang="en-US" dirty="0"/>
              <a:t>Overview: Editorial Team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CB3126-5E02-4205-B7D2-E0DBF811B5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The GeoPose 1.0 Editorial Team</a:t>
            </a:r>
          </a:p>
          <a:p>
            <a:pPr lvl="1"/>
            <a:r>
              <a:rPr lang="en-US" dirty="0"/>
              <a:t>Chairs</a:t>
            </a:r>
          </a:p>
          <a:p>
            <a:pPr lvl="2"/>
            <a:r>
              <a:rPr lang="en-US" dirty="0"/>
              <a:t>Christine Perey</a:t>
            </a:r>
          </a:p>
          <a:p>
            <a:pPr lvl="2"/>
            <a:r>
              <a:rPr lang="en-US" dirty="0"/>
              <a:t>Jan-Erik Vinje</a:t>
            </a:r>
          </a:p>
          <a:p>
            <a:pPr lvl="2"/>
            <a:r>
              <a:rPr lang="en-US" dirty="0"/>
              <a:t>Jeremy Morley</a:t>
            </a:r>
          </a:p>
          <a:p>
            <a:pPr lvl="1"/>
            <a:r>
              <a:rPr lang="en-US" dirty="0"/>
              <a:t>Editor</a:t>
            </a:r>
          </a:p>
          <a:p>
            <a:pPr lvl="2"/>
            <a:r>
              <a:rPr lang="en-US" dirty="0"/>
              <a:t>Steve Smyth</a:t>
            </a:r>
          </a:p>
          <a:p>
            <a:pPr lvl="1"/>
            <a:r>
              <a:rPr lang="en-US" dirty="0"/>
              <a:t>Visual glossary</a:t>
            </a:r>
          </a:p>
          <a:p>
            <a:pPr lvl="2"/>
            <a:r>
              <a:rPr lang="en-US" dirty="0"/>
              <a:t>Mikel Salazar</a:t>
            </a:r>
          </a:p>
          <a:p>
            <a:pPr lvl="1"/>
            <a:r>
              <a:rPr lang="en-US" dirty="0"/>
              <a:t>Numerous active SWG Members</a:t>
            </a:r>
          </a:p>
          <a:p>
            <a:pPr lvl="1"/>
            <a:r>
              <a:rPr lang="en-US" dirty="0"/>
              <a:t>External experts and guests</a:t>
            </a:r>
          </a:p>
          <a:p>
            <a:pPr lvl="1"/>
            <a:r>
              <a:rPr lang="en-US" dirty="0"/>
              <a:t>Ongoing feedback from Moving Features and CDB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14985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8E18B-0CA5-4649-BFEF-6E03A35E5A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6169" y="55285"/>
            <a:ext cx="10003139" cy="765616"/>
          </a:xfrm>
        </p:spPr>
        <p:txBody>
          <a:bodyPr/>
          <a:lstStyle/>
          <a:p>
            <a:r>
              <a:rPr lang="en-US" dirty="0"/>
              <a:t>Overview: Document Structure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9F3957-0B08-47E5-A706-07AF143FC3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6169" y="1162838"/>
            <a:ext cx="10113538" cy="517085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2400" b="0" i="0" u="none" strike="noStrike" baseline="0" dirty="0">
                <a:latin typeface="Arial" panose="020B0604020202020204" pitchFamily="34" charset="0"/>
              </a:rPr>
              <a:t>Use cases to JSON Schema: </a:t>
            </a:r>
            <a:r>
              <a:rPr lang="en-US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hlinkClick r:id="rId2"/>
              </a:rPr>
              <a:t>the process</a:t>
            </a:r>
            <a:endParaRPr lang="it-IT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0" indent="0">
              <a:buNone/>
            </a:pPr>
            <a:r>
              <a:rPr lang="en-GB" sz="2400" b="0" i="0" u="none" strike="noStrike" baseline="0" dirty="0">
                <a:latin typeface="Arial" panose="020B0604020202020204" pitchFamily="34" charset="0"/>
              </a:rPr>
              <a:t>Normative part: </a:t>
            </a:r>
          </a:p>
          <a:p>
            <a:r>
              <a:rPr lang="en-GB" sz="1800" b="0" i="0" u="none" strike="noStrike" baseline="0" dirty="0">
                <a:latin typeface="Arial" panose="020B0604020202020204" pitchFamily="34" charset="0"/>
              </a:rPr>
              <a:t>Specification document with conformance classes directly referencing UML logical model.</a:t>
            </a:r>
          </a:p>
          <a:p>
            <a:r>
              <a:rPr lang="en-GB" sz="1800" b="0" i="0" u="none" strike="noStrike" baseline="0" dirty="0">
                <a:latin typeface="Arial" panose="020B0604020202020204" pitchFamily="34" charset="0"/>
              </a:rPr>
              <a:t>UML model as </a:t>
            </a:r>
            <a:r>
              <a:rPr lang="en-US" sz="1800" b="0" i="0" u="none" strike="noStrike" baseline="0" dirty="0">
                <a:latin typeface="Arial" panose="020B0604020202020204" pitchFamily="34" charset="0"/>
                <a:hlinkClick r:id="rId3"/>
              </a:rPr>
              <a:t>Enterprise Architect 14 project file</a:t>
            </a:r>
            <a:r>
              <a:rPr lang="en-GB" sz="1800" b="0" i="0" u="none" strike="noStrike" baseline="0" dirty="0">
                <a:latin typeface="Arial" panose="020B0604020202020204" pitchFamily="34" charset="0"/>
              </a:rPr>
              <a:t> .</a:t>
            </a:r>
          </a:p>
          <a:p>
            <a:r>
              <a:rPr lang="en-GB" sz="1800" b="0" i="0" u="none" strike="noStrike" baseline="0" dirty="0">
                <a:latin typeface="Arial" panose="020B0604020202020204" pitchFamily="34" charset="0"/>
                <a:hlinkClick r:id="rId4"/>
              </a:rPr>
              <a:t>Json object validator</a:t>
            </a:r>
            <a:r>
              <a:rPr lang="en-GB" sz="1800" b="0" i="0" u="none" strike="noStrike" baseline="0" dirty="0">
                <a:latin typeface="Arial" panose="020B0604020202020204" pitchFamily="34" charset="0"/>
              </a:rPr>
              <a:t> uses same JSON-Schema files that are included into the draft’s </a:t>
            </a:r>
            <a:r>
              <a:rPr lang="en-GB" sz="1800" b="0" i="0" u="none" strike="noStrike" baseline="0" dirty="0" err="1">
                <a:latin typeface="Arial" panose="020B0604020202020204" pitchFamily="34" charset="0"/>
              </a:rPr>
              <a:t>AsciiDoc</a:t>
            </a:r>
            <a:r>
              <a:rPr lang="en-GB" sz="1800" b="0" i="0" u="none" strike="noStrike" baseline="0" dirty="0">
                <a:latin typeface="Arial" panose="020B0604020202020204" pitchFamily="34" charset="0"/>
              </a:rPr>
              <a:t> files.</a:t>
            </a:r>
          </a:p>
          <a:p>
            <a:pPr marL="0" indent="0">
              <a:buNone/>
            </a:pPr>
            <a:r>
              <a:rPr lang="en-GB" sz="2400" b="0" i="0" u="none" strike="noStrike" baseline="0" dirty="0">
                <a:latin typeface="Arial" panose="020B0604020202020204" pitchFamily="34" charset="0"/>
              </a:rPr>
              <a:t>Informative part: </a:t>
            </a:r>
          </a:p>
          <a:p>
            <a:r>
              <a:rPr lang="en-GB" sz="1800" b="0" i="0" u="none" strike="noStrike" baseline="0" dirty="0">
                <a:latin typeface="Arial" panose="020B0604020202020204" pitchFamily="34" charset="0"/>
              </a:rPr>
              <a:t>Reviewers Guide – Informative explanation of the GeoPose draft standard and its development</a:t>
            </a:r>
          </a:p>
          <a:p>
            <a:r>
              <a:rPr lang="en-GB" sz="1800" dirty="0"/>
              <a:t>Users Guide – Developer-focused implementation guide</a:t>
            </a:r>
            <a:endParaRPr lang="en-GB" sz="1800" b="0" i="0" u="none" strike="noStrike" baseline="0" dirty="0">
              <a:latin typeface="Arial" panose="020B0604020202020204" pitchFamily="34" charset="0"/>
            </a:endParaRPr>
          </a:p>
          <a:p>
            <a:r>
              <a:rPr lang="en-GB" sz="1800" dirty="0"/>
              <a:t>T</a:t>
            </a:r>
            <a:r>
              <a:rPr lang="en-GB" sz="1800" b="0" i="0" u="none" strike="noStrike" baseline="0" dirty="0">
                <a:latin typeface="Arial" panose="020B0604020202020204" pitchFamily="34" charset="0"/>
              </a:rPr>
              <a:t>est datasets </a:t>
            </a:r>
          </a:p>
          <a:p>
            <a:r>
              <a:rPr lang="en-GB" sz="1800" dirty="0"/>
              <a:t>Land drone example application (in development ETA 1 November 2021)</a:t>
            </a:r>
            <a:endParaRPr lang="en-GB" sz="1800" b="0" i="0" u="none" strike="noStrike" baseline="0" dirty="0">
              <a:latin typeface="Arial" panose="020B06040202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57E710-7463-43B9-A888-C3A8A6F99B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A7E16A-C4C2-4FB6-B8A5-2DC0F816D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FB035-EC42-4A63-AB3B-154AEC0DAC6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5220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87DCCB-DD6C-4572-AA40-9490C174FB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424" y="55285"/>
            <a:ext cx="10979532" cy="765616"/>
          </a:xfrm>
        </p:spPr>
        <p:txBody>
          <a:bodyPr/>
          <a:lstStyle/>
          <a:p>
            <a:r>
              <a:rPr lang="en-US" dirty="0"/>
              <a:t>Overview: Development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CB3126-5E02-4205-B7D2-E0DBF811B5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7" y="1162837"/>
            <a:ext cx="11628594" cy="5321853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Much of the normative part of the document is created automatically from the UML model. This includes a linked set of JSON-Schema specifications, JSON-encoded example GeoPoses, and an online GeoPose validator for each of the eight standardization targets.</a:t>
            </a:r>
          </a:p>
          <a:p>
            <a:r>
              <a:rPr lang="en-US" dirty="0"/>
              <a:t>The SWG has actively reached out to OGC and external related standards groups in order to better understand</a:t>
            </a:r>
          </a:p>
          <a:p>
            <a:pPr lvl="1"/>
            <a:r>
              <a:rPr lang="en-US" dirty="0"/>
              <a:t>How GeoPose might be used</a:t>
            </a:r>
          </a:p>
          <a:p>
            <a:pPr lvl="1"/>
            <a:r>
              <a:rPr lang="en-US" dirty="0"/>
              <a:t>Additional use cases</a:t>
            </a:r>
          </a:p>
          <a:p>
            <a:pPr lvl="1"/>
            <a:r>
              <a:rPr lang="en-US" dirty="0"/>
              <a:t>Possible additional requirements</a:t>
            </a:r>
          </a:p>
          <a:p>
            <a:r>
              <a:rPr lang="en-US" dirty="0"/>
              <a:t>We have received considerable sample data, some of which has been converted to conform to our draft spec. We have a plan to complete an application based on a “land drone” data set from Ordnance Survey GB in October 2021. This application will use every one of the eight independent standardization targets.</a:t>
            </a:r>
          </a:p>
          <a:p>
            <a:r>
              <a:rPr lang="en-US" dirty="0"/>
              <a:t>The SWG unanimously approved the draft spec with OGC document number 21-056 for OAB review and public comment on 17 September 2021.</a:t>
            </a:r>
          </a:p>
          <a:p>
            <a:pPr marL="0" indent="0">
              <a:buNone/>
            </a:pPr>
            <a:r>
              <a:rPr lang="en-US" dirty="0"/>
              <a:t> 	</a:t>
            </a:r>
          </a:p>
        </p:txBody>
      </p:sp>
    </p:spTree>
    <p:extLst>
      <p:ext uri="{BB962C8B-B14F-4D97-AF65-F5344CB8AC3E}">
        <p14:creationId xmlns:p14="http://schemas.microsoft.com/office/powerpoint/2010/main" val="36379223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F93579-47EE-4BEB-B7BE-FDD333E5FB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9641" y="55285"/>
            <a:ext cx="9739668" cy="765616"/>
          </a:xfrm>
        </p:spPr>
        <p:txBody>
          <a:bodyPr/>
          <a:lstStyle/>
          <a:p>
            <a:r>
              <a:rPr lang="en-US" dirty="0"/>
              <a:t>GeoPose Scope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1A2291-12F5-4C11-9CFD-F65ACC10B9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lvl="1"/>
            <a:r>
              <a:rPr lang="en-US" u="sng" dirty="0"/>
              <a:t>Individual concrete data objects</a:t>
            </a:r>
            <a:r>
              <a:rPr lang="en-US" dirty="0"/>
              <a:t> for the exchange of anchored poses, each interpretable as a linked position and orientation tied to an externally-defined frame of reference, for example an Earth-centered, Earth-fixed geodetic spatial reference system. The linkage may be direct or through a chain of frame transformations.</a:t>
            </a:r>
          </a:p>
          <a:p>
            <a:pPr lvl="1"/>
            <a:r>
              <a:rPr lang="en-US" u="sng" dirty="0"/>
              <a:t>Composite structures</a:t>
            </a:r>
            <a:r>
              <a:rPr lang="en-US" dirty="0"/>
              <a:t> </a:t>
            </a:r>
          </a:p>
          <a:p>
            <a:pPr lvl="2"/>
            <a:r>
              <a:rPr lang="en-US" dirty="0"/>
              <a:t>Sequences grouping anchored poses in time series and delivered as a packaged sequence or unbounded stream.</a:t>
            </a:r>
          </a:p>
          <a:p>
            <a:pPr lvl="2"/>
            <a:r>
              <a:rPr lang="en-US" dirty="0"/>
              <a:t>Linked structures representing networks of reference frames, expressed as a graph where the nodes are frames and the edges are transformations between the linked frames. Chains are intentionally distinguished as a special type of graph because they are a common special case with a simpler representation.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27081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28"/>
          <p:cNvSpPr txBox="1">
            <a:spLocks noGrp="1"/>
          </p:cNvSpPr>
          <p:nvPr>
            <p:ph type="title"/>
          </p:nvPr>
        </p:nvSpPr>
        <p:spPr>
          <a:xfrm>
            <a:off x="953146" y="136525"/>
            <a:ext cx="10934054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600" dirty="0"/>
              <a:t>Standardization Targets</a:t>
            </a:r>
            <a:endParaRPr sz="3600" dirty="0"/>
          </a:p>
        </p:txBody>
      </p:sp>
      <p:sp>
        <p:nvSpPr>
          <p:cNvPr id="482" name="Google Shape;482;p28"/>
          <p:cNvSpPr txBox="1">
            <a:spLocks noGrp="1"/>
          </p:cNvSpPr>
          <p:nvPr>
            <p:ph type="body" idx="1"/>
          </p:nvPr>
        </p:nvSpPr>
        <p:spPr>
          <a:xfrm>
            <a:off x="240793" y="751668"/>
            <a:ext cx="11951207" cy="57940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lang="en-US" sz="2000" dirty="0"/>
          </a:p>
          <a:p>
            <a:pPr marL="233363" lvl="0" indent="-23336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en-US" sz="2000" dirty="0"/>
              <a:t>The </a:t>
            </a:r>
            <a:r>
              <a:rPr lang="en-US" sz="2000" b="1" dirty="0"/>
              <a:t>Basic-YPR </a:t>
            </a:r>
            <a:r>
              <a:rPr lang="en-US" sz="2000" dirty="0"/>
              <a:t>and</a:t>
            </a:r>
            <a:r>
              <a:rPr lang="en-US" sz="2000" b="1" dirty="0"/>
              <a:t> Basic-Quaternion </a:t>
            </a:r>
            <a:r>
              <a:rPr lang="en-US" sz="2000" dirty="0"/>
              <a:t>targets are simple and concise – no options. They satisfy most use case requirements and assume a local tangent plane east north up (LTP-ENU) frame derived from WGS84 (EPSG 4979).</a:t>
            </a:r>
            <a:endParaRPr sz="2000" dirty="0"/>
          </a:p>
          <a:p>
            <a:pPr marL="233361" lvl="0" indent="-23336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en-US" sz="2000" dirty="0"/>
              <a:t>An </a:t>
            </a:r>
            <a:r>
              <a:rPr lang="en-US" sz="2000" b="1" dirty="0"/>
              <a:t>Advanced GeoPose</a:t>
            </a:r>
            <a:r>
              <a:rPr lang="en-US" sz="2000" dirty="0"/>
              <a:t> target supports more complex use cases where the outer geographic reference frame is not LTP-ENU and/or a valid time is needed.</a:t>
            </a:r>
          </a:p>
          <a:p>
            <a:pPr marL="233361" lvl="0" indent="-23336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en-US" sz="2000" dirty="0"/>
              <a:t>Composite:</a:t>
            </a:r>
          </a:p>
          <a:p>
            <a:pPr marL="690561" lvl="1" indent="-233361">
              <a:spcBef>
                <a:spcPts val="480"/>
              </a:spcBef>
              <a:buSzPts val="2400"/>
              <a:buFont typeface="Arial"/>
              <a:buChar char="•"/>
            </a:pPr>
            <a:r>
              <a:rPr lang="en-US" sz="2000" dirty="0"/>
              <a:t>The </a:t>
            </a:r>
            <a:r>
              <a:rPr lang="en-US" sz="2000" b="1" dirty="0"/>
              <a:t>Chain GeoPose</a:t>
            </a:r>
            <a:r>
              <a:rPr lang="en-US" sz="2000" dirty="0"/>
              <a:t> target provides additional flexibility with multiple intermediate frames or specific coordinate reference systems as needed.</a:t>
            </a:r>
            <a:endParaRPr sz="2000" dirty="0"/>
          </a:p>
          <a:p>
            <a:pPr marL="690563" lvl="1" indent="-195263">
              <a:spcBef>
                <a:spcPts val="480"/>
              </a:spcBef>
              <a:buChar char="•"/>
            </a:pPr>
            <a:r>
              <a:rPr lang="en-US" sz="2000" dirty="0"/>
              <a:t>The </a:t>
            </a:r>
            <a:r>
              <a:rPr lang="en-US" sz="2000" b="1" dirty="0"/>
              <a:t>Frame Graph</a:t>
            </a:r>
            <a:r>
              <a:rPr lang="en-US" sz="2000" dirty="0"/>
              <a:t> target supports the full structure need to represent networks of reference frames that arise with the use of multiple and linked location technologies.</a:t>
            </a:r>
          </a:p>
          <a:p>
            <a:pPr marL="690563" lvl="1" indent="-195263">
              <a:spcBef>
                <a:spcPts val="480"/>
              </a:spcBef>
              <a:buChar char="•"/>
            </a:pPr>
            <a:r>
              <a:rPr lang="en-US" sz="2000" dirty="0"/>
              <a:t>The three (</a:t>
            </a:r>
            <a:r>
              <a:rPr lang="en-US" sz="2000" b="1" dirty="0"/>
              <a:t>Time</a:t>
            </a:r>
            <a:r>
              <a:rPr lang="en-US" sz="2000" dirty="0"/>
              <a:t>) </a:t>
            </a:r>
            <a:r>
              <a:rPr lang="en-US" sz="2000" b="1" dirty="0"/>
              <a:t>Sequence</a:t>
            </a:r>
            <a:r>
              <a:rPr lang="en-US" sz="2000" dirty="0"/>
              <a:t> targets support the packaging of fixed-length time series of GeoPoses and the payload data objects for open-ended GeoPose streams.</a:t>
            </a:r>
          </a:p>
          <a:p>
            <a:pPr marL="233363" indent="-195263">
              <a:spcBef>
                <a:spcPts val="480"/>
              </a:spcBef>
            </a:pPr>
            <a:r>
              <a:rPr lang="en-US" sz="2400" dirty="0"/>
              <a:t>The standardization targets are independent. A minimum conforming implementation need only conform to the requirements of a single encoding of a single target.</a:t>
            </a:r>
          </a:p>
          <a:p>
            <a:pPr marL="38100" indent="0" algn="ctr">
              <a:spcBef>
                <a:spcPts val="480"/>
              </a:spcBef>
              <a:buNone/>
            </a:pPr>
            <a:endParaRPr lang="en-US" sz="2400" u="sng" dirty="0"/>
          </a:p>
        </p:txBody>
      </p:sp>
      <p:sp>
        <p:nvSpPr>
          <p:cNvPr id="483" name="Google Shape;483;p28"/>
          <p:cNvSpPr txBox="1">
            <a:spLocks noGrp="1"/>
          </p:cNvSpPr>
          <p:nvPr>
            <p:ph type="ftr" idx="11"/>
          </p:nvPr>
        </p:nvSpPr>
        <p:spPr>
          <a:xfrm>
            <a:off x="3963988" y="6553200"/>
            <a:ext cx="42672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Copyright © 2021 Open Geospatial Consortium</a:t>
            </a: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9ECE7EF-3818-E645-88F8-246F9BD28FE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1352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79F900-ABB1-43F1-B51F-6668A302C1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131" y="55285"/>
            <a:ext cx="9662177" cy="765616"/>
          </a:xfrm>
        </p:spPr>
        <p:txBody>
          <a:bodyPr/>
          <a:lstStyle/>
          <a:p>
            <a:r>
              <a:rPr lang="en-GB" dirty="0"/>
              <a:t>Standardization Target Dependencies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DECD68-F8BF-474D-8BE4-617CE26DC0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02CFFF-C287-4057-92F6-4B016623C3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FB035-EC42-4A63-AB3B-154AEC0DAC61}" type="slidenum">
              <a:rPr lang="en-US" smtClean="0"/>
              <a:t>9</a:t>
            </a:fld>
            <a:endParaRPr lang="en-US"/>
          </a:p>
        </p:txBody>
      </p:sp>
      <p:pic>
        <p:nvPicPr>
          <p:cNvPr id="7" name="Picture 6" descr="Chart, treemap chart&#10;&#10;Description automatically generated">
            <a:extLst>
              <a:ext uri="{FF2B5EF4-FFF2-40B4-BE49-F238E27FC236}">
                <a16:creationId xmlns:a16="http://schemas.microsoft.com/office/drawing/2014/main" id="{2C882A77-641A-4C26-BF39-5A6FB88A52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8965" y="1316212"/>
            <a:ext cx="6601746" cy="5115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433458"/>
      </p:ext>
    </p:extLst>
  </p:cSld>
  <p:clrMapOvr>
    <a:masterClrMapping/>
  </p:clrMapOvr>
</p:sld>
</file>

<file path=ppt/theme/theme1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itle Slid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What is OGC?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What do our members value?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Thank You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6472</TotalTime>
  <Words>1214</Words>
  <Application>Microsoft Office PowerPoint</Application>
  <PresentationFormat>Widescreen</PresentationFormat>
  <Paragraphs>126</Paragraphs>
  <Slides>14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14</vt:i4>
      </vt:variant>
    </vt:vector>
  </HeadingPairs>
  <TitlesOfParts>
    <vt:vector size="23" baseType="lpstr">
      <vt:lpstr>Arial</vt:lpstr>
      <vt:lpstr>Calibri</vt:lpstr>
      <vt:lpstr>Lato</vt:lpstr>
      <vt:lpstr>Times New Roman</vt:lpstr>
      <vt:lpstr>1_Custom Design</vt:lpstr>
      <vt:lpstr>Title Slide</vt:lpstr>
      <vt:lpstr>What is OGC?</vt:lpstr>
      <vt:lpstr>What do our members value?</vt:lpstr>
      <vt:lpstr>Thank You</vt:lpstr>
      <vt:lpstr>PowerPoint Presentation</vt:lpstr>
      <vt:lpstr>Agenda</vt:lpstr>
      <vt:lpstr>GeoPose</vt:lpstr>
      <vt:lpstr>Overview: Editorial Team</vt:lpstr>
      <vt:lpstr>Overview: Document Structure</vt:lpstr>
      <vt:lpstr>Overview: Development Summary</vt:lpstr>
      <vt:lpstr>GeoPose Scope</vt:lpstr>
      <vt:lpstr>Standardization Targets</vt:lpstr>
      <vt:lpstr>Standardization Target Dependencies</vt:lpstr>
      <vt:lpstr>Implementation Activities</vt:lpstr>
      <vt:lpstr>OS GB Autonomous Vehicle Data Experiments</vt:lpstr>
      <vt:lpstr>Relationship to Other Standards</vt:lpstr>
      <vt:lpstr>Q&amp;A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Erick Felsey</dc:creator>
  <cp:lastModifiedBy>Carl Smyth</cp:lastModifiedBy>
  <cp:revision>177</cp:revision>
  <dcterms:created xsi:type="dcterms:W3CDTF">2020-04-17T22:01:33Z</dcterms:created>
  <dcterms:modified xsi:type="dcterms:W3CDTF">2021-09-28T05:55:50Z</dcterms:modified>
</cp:coreProperties>
</file>